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31"/>
  </p:sldMasterIdLst>
  <p:notesMasterIdLst>
    <p:notesMasterId r:id="rId46"/>
  </p:notesMasterIdLst>
  <p:handoutMasterIdLst>
    <p:handoutMasterId r:id="rId47"/>
  </p:handoutMasterIdLst>
  <p:sldIdLst>
    <p:sldId id="260" r:id="rId32"/>
    <p:sldId id="257" r:id="rId33"/>
    <p:sldId id="261" r:id="rId34"/>
    <p:sldId id="262" r:id="rId35"/>
    <p:sldId id="263" r:id="rId36"/>
    <p:sldId id="270" r:id="rId37"/>
    <p:sldId id="264" r:id="rId38"/>
    <p:sldId id="265" r:id="rId39"/>
    <p:sldId id="266" r:id="rId40"/>
    <p:sldId id="267" r:id="rId41"/>
    <p:sldId id="268" r:id="rId42"/>
    <p:sldId id="272" r:id="rId43"/>
    <p:sldId id="269" r:id="rId44"/>
    <p:sldId id="271" r:id="rId45"/>
  </p:sldIdLst>
  <p:sldSz cx="12190413" cy="6858000"/>
  <p:notesSz cx="6858000" cy="9144000"/>
  <p:custDataLst>
    <p:tags r:id="rId48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D04D"/>
    <a:srgbClr val="0033CC"/>
    <a:srgbClr val="171748"/>
    <a:srgbClr val="FFF2EB"/>
    <a:srgbClr val="E2E2F6"/>
    <a:srgbClr val="C2C2EC"/>
    <a:srgbClr val="E8E8F8"/>
    <a:srgbClr val="1FD082"/>
    <a:srgbClr val="2F3EE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878" autoAdjust="0"/>
  </p:normalViewPr>
  <p:slideViewPr>
    <p:cSldViewPr showGuides="1">
      <p:cViewPr varScale="1">
        <p:scale>
          <a:sx n="60" d="100"/>
          <a:sy n="60" d="100"/>
        </p:scale>
        <p:origin x="96" y="129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slide" Target="slides/slide8.xml"/><Relationship Id="rId3" Type="http://schemas.openxmlformats.org/officeDocument/2006/relationships/customXml" Target="../customXml/item3.xml"/><Relationship Id="rId21" Type="http://schemas.openxmlformats.org/officeDocument/2006/relationships/customXml" Target="../customXml/item21.xml"/><Relationship Id="rId34" Type="http://schemas.openxmlformats.org/officeDocument/2006/relationships/slide" Target="slides/slide3.xml"/><Relationship Id="rId42" Type="http://schemas.openxmlformats.org/officeDocument/2006/relationships/slide" Target="slides/slide1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slide" Target="slides/slide2.xml"/><Relationship Id="rId38" Type="http://schemas.openxmlformats.org/officeDocument/2006/relationships/slide" Target="slides/slide7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customXml" Target="../customXml/item20.xml"/><Relationship Id="rId29" Type="http://schemas.openxmlformats.org/officeDocument/2006/relationships/customXml" Target="../customXml/item29.xml"/><Relationship Id="rId41" Type="http://schemas.openxmlformats.org/officeDocument/2006/relationships/slide" Target="slides/slide10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slide" Target="slides/slide1.xml"/><Relationship Id="rId37" Type="http://schemas.openxmlformats.org/officeDocument/2006/relationships/slide" Target="slides/slide6.xml"/><Relationship Id="rId40" Type="http://schemas.openxmlformats.org/officeDocument/2006/relationships/slide" Target="slides/slide9.xml"/><Relationship Id="rId45" Type="http://schemas.openxmlformats.org/officeDocument/2006/relationships/slide" Target="slides/slide14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slide" Target="slides/slide5.xml"/><Relationship Id="rId49" Type="http://schemas.openxmlformats.org/officeDocument/2006/relationships/presProps" Target="presProps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Master" Target="slideMasters/slideMaster1.xml"/><Relationship Id="rId44" Type="http://schemas.openxmlformats.org/officeDocument/2006/relationships/slide" Target="slides/slide13.xml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slide" Target="slides/slide4.xml"/><Relationship Id="rId43" Type="http://schemas.openxmlformats.org/officeDocument/2006/relationships/slide" Target="slides/slide12.xml"/><Relationship Id="rId48" Type="http://schemas.openxmlformats.org/officeDocument/2006/relationships/tags" Target="tags/tag1.xml"/><Relationship Id="rId8" Type="http://schemas.openxmlformats.org/officeDocument/2006/relationships/customXml" Target="../customXml/item8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17174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17C6C-7BC3-4888-BC29-FAB17565D1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4668-D07F-4B96-9755-1754027348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rgbClr val="17174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17174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171748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171748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8907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add title one line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 dirty="0"/>
              <a:t>Click to add title one line</a:t>
            </a:r>
            <a:endParaRPr lang="en-GB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 dirty="0"/>
              <a:t>Click to add title one line</a:t>
            </a:r>
            <a:endParaRPr lang="en-GB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17174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171748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spcBef>
                <a:spcPts val="0"/>
              </a:spcBef>
              <a:defRPr sz="700" b="0">
                <a:noFill/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endParaRPr lang="en-GB" dirty="0"/>
          </a:p>
        </p:txBody>
      </p:sp>
      <p:sp>
        <p:nvSpPr>
          <p:cNvPr id="113676" name="text" descr="{&quot;templafy&quot;:{&quot;id&quot;:&quot;3e2bb467-8b42-4c8b-93c8-6cd04590fb8c&quot;}}" title="UserProfile.Offices.Workarea_{{DocumentLanguage}}"/>
          <p:cNvSpPr>
            <a:spLocks noChangeArrowheads="1"/>
          </p:cNvSpPr>
          <p:nvPr userDrawn="1"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en-GB" sz="700" b="1" dirty="0">
                <a:solidFill>
                  <a:schemeClr val="bg1"/>
                </a:solidFill>
                <a:latin typeface="+mn-lt"/>
              </a:rPr>
              <a:t>DTU Food</a:t>
            </a:r>
          </a:p>
        </p:txBody>
      </p:sp>
      <p:sp>
        <p:nvSpPr>
          <p:cNvPr id="5" name="date" descr="{&quot;templafy&quot;:{&quot;id&quot;:&quot;195ca46f-6491-49f5-b421-acea6c84b62c&quot;}}" title="Form.Date">
            <a:extLst>
              <a:ext uri="{FF2B5EF4-FFF2-40B4-BE49-F238E27FC236}">
                <a16:creationId xmlns:a16="http://schemas.microsoft.com/office/drawing/2014/main" id="{792B975C-625D-4095-8E1D-63F20A11B57C}"/>
              </a:ext>
            </a:extLst>
          </p:cNvPr>
          <p:cNvSpPr/>
          <p:nvPr userDrawn="1"/>
        </p:nvSpPr>
        <p:spPr bwMode="auto">
          <a:xfrm>
            <a:off x="251363" y="6541200"/>
            <a:ext cx="1104013" cy="31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-80" charset="-128"/>
              </a:rPr>
              <a:t>19 September 2021</a:t>
            </a:r>
          </a:p>
        </p:txBody>
      </p:sp>
      <p:sp>
        <p:nvSpPr>
          <p:cNvPr id="7" name="text" descr="{&quot;templafy&quot;:{&quot;id&quot;:&quot;986187ad-f869-4614-ac7b-8322e2e57ef0&quot;}}" title="Form.PresentationTitle">
            <a:extLst>
              <a:ext uri="{FF2B5EF4-FFF2-40B4-BE49-F238E27FC236}">
                <a16:creationId xmlns:a16="http://schemas.microsoft.com/office/drawing/2014/main" id="{06B09BDB-1C7D-4F8A-8F1B-82D88054A428}"/>
              </a:ext>
            </a:extLst>
          </p:cNvPr>
          <p:cNvSpPr txBox="1"/>
          <p:nvPr userDrawn="1"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GB" sz="700" dirty="0">
                <a:solidFill>
                  <a:schemeClr val="bg1"/>
                </a:solidFill>
                <a:latin typeface="+mn-lt"/>
              </a:rPr>
              <a:t>Mathematical Models in Ecology - Lotka Volterra: Predatory - Prey</a:t>
            </a: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171748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7.xml"/><Relationship Id="rId1" Type="http://schemas.openxmlformats.org/officeDocument/2006/relationships/customXml" Target="../../customXml/item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1.xml"/><Relationship Id="rId1" Type="http://schemas.openxmlformats.org/officeDocument/2006/relationships/customXml" Target="../../customXml/item28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9.xml"/><Relationship Id="rId1" Type="http://schemas.openxmlformats.org/officeDocument/2006/relationships/customXml" Target="../../customXml/item3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5.xml"/><Relationship Id="rId1" Type="http://schemas.openxmlformats.org/officeDocument/2006/relationships/customXml" Target="../../customXml/item22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2" Type="http://schemas.openxmlformats.org/officeDocument/2006/relationships/customXml" Target="../../customXml/item12.xml"/><Relationship Id="rId1" Type="http://schemas.openxmlformats.org/officeDocument/2006/relationships/customXml" Target="../../customXml/item2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jpe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png"/><Relationship Id="rId2" Type="http://schemas.openxmlformats.org/officeDocument/2006/relationships/customXml" Target="../../customXml/item23.xml"/><Relationship Id="rId1" Type="http://schemas.openxmlformats.org/officeDocument/2006/relationships/customXml" Target="../../customXml/item1.xml"/><Relationship Id="rId6" Type="http://schemas.openxmlformats.org/officeDocument/2006/relationships/image" Target="../media/image7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6.xml"/><Relationship Id="rId1" Type="http://schemas.openxmlformats.org/officeDocument/2006/relationships/customXml" Target="../../customXml/item1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6.png"/><Relationship Id="rId2" Type="http://schemas.openxmlformats.org/officeDocument/2006/relationships/customXml" Target="../../customXml/item10.xml"/><Relationship Id="rId1" Type="http://schemas.openxmlformats.org/officeDocument/2006/relationships/customXml" Target="../../customXml/item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0.png"/><Relationship Id="rId2" Type="http://schemas.openxmlformats.org/officeDocument/2006/relationships/customXml" Target="../../customXml/item26.xml"/><Relationship Id="rId1" Type="http://schemas.openxmlformats.org/officeDocument/2006/relationships/customXml" Target="../../customXml/item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4.xml"/><Relationship Id="rId1" Type="http://schemas.openxmlformats.org/officeDocument/2006/relationships/customXml" Target="../../customXml/item2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6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8.png"/><Relationship Id="rId2" Type="http://schemas.openxmlformats.org/officeDocument/2006/relationships/customXml" Target="../../customXml/item25.xml"/><Relationship Id="rId1" Type="http://schemas.openxmlformats.org/officeDocument/2006/relationships/customXml" Target="../../customXml/item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4358EA-4D5B-461F-997D-DE6729900D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Predator-prey systems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8CE6942-A17C-4247-86C6-41FACF7E90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3200" dirty="0"/>
              <a:t>Group: Amalia Bogri, Christian </a:t>
            </a:r>
            <a:r>
              <a:rPr lang="en-GB" sz="3200" dirty="0" err="1"/>
              <a:t>Berrig</a:t>
            </a:r>
            <a:r>
              <a:rPr lang="en-GB" sz="3200" dirty="0"/>
              <a:t> &amp; Jonas </a:t>
            </a:r>
            <a:r>
              <a:rPr lang="en-GB" sz="3200" dirty="0" err="1"/>
              <a:t>Bolduan</a:t>
            </a:r>
            <a:endParaRPr lang="en-GB" sz="3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5995EB-10E4-4119-B468-5CD7D10A093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221E4-1851-497D-90EE-984C711216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1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20714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81" y="363830"/>
            <a:ext cx="11095473" cy="588818"/>
          </a:xfrm>
        </p:spPr>
        <p:txBody>
          <a:bodyPr/>
          <a:lstStyle/>
          <a:p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Lotka-Volterra</a:t>
            </a:r>
            <a:r>
              <a:rPr lang="en-GB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Predator-Prey: Type II functional response</a:t>
            </a:r>
            <a:endParaRPr lang="en-GB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8630961" y="6541200"/>
            <a:ext cx="324492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700" b="1" kern="1200">
                <a:solidFill>
                  <a:schemeClr val="bg1"/>
                </a:solidFill>
                <a:latin typeface="+mn-lt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fld id="{103EA872-A674-449B-A120-B97244F8E91D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8178502" y="5339038"/>
            <a:ext cx="97614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500" b="1" dirty="0" smtClean="0">
                <a:solidFill>
                  <a:schemeClr val="bg1"/>
                </a:solidFill>
              </a:rPr>
              <a:t>© Benny </a:t>
            </a:r>
            <a:r>
              <a:rPr lang="en-GB" sz="500" b="1" dirty="0">
                <a:solidFill>
                  <a:schemeClr val="bg1"/>
                </a:solidFill>
              </a:rPr>
              <a:t>Trapp</a:t>
            </a:r>
            <a:r>
              <a:rPr lang="en-GB" sz="400" dirty="0">
                <a:solidFill>
                  <a:schemeClr val="bg1"/>
                </a:solidFill>
              </a:rPr>
              <a:t>,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400" dirty="0" smtClean="0">
                <a:solidFill>
                  <a:schemeClr val="bg1"/>
                </a:solidFill>
              </a:rPr>
              <a:t>CC </a:t>
            </a:r>
            <a:r>
              <a:rPr lang="en-GB" sz="400" dirty="0">
                <a:solidFill>
                  <a:schemeClr val="bg1"/>
                </a:solidFill>
              </a:rPr>
              <a:t>BY 3.0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&lt;</a:t>
            </a:r>
            <a:r>
              <a:rPr lang="en-GB" sz="200" dirty="0">
                <a:solidFill>
                  <a:schemeClr val="bg1"/>
                </a:solidFill>
              </a:rPr>
              <a:t>https://creativecommons.org/licenses/by/3.0&gt;, </a:t>
            </a:r>
            <a:endParaRPr lang="en-GB" sz="2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via </a:t>
            </a:r>
            <a:r>
              <a:rPr lang="en-GB" sz="200" dirty="0">
                <a:solidFill>
                  <a:schemeClr val="bg1"/>
                </a:solidFill>
              </a:rPr>
              <a:t>Wikimedia Commons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672" y="1886140"/>
            <a:ext cx="6791619" cy="45065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205217" y="1412776"/>
                <a:ext cx="5184576" cy="13796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GB" sz="2000" b="1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𝑪</m:t>
                    </m:r>
                    <m:r>
                      <a:rPr lang="en-GB" sz="2000" b="1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f>
                      <m:fPr>
                        <m:ctrlPr>
                          <a:rPr lang="en-GB" sz="20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0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𝒃</m:t>
                        </m:r>
                        <m:r>
                          <a:rPr lang="en-GB" sz="20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∙</m:t>
                        </m:r>
                        <m:r>
                          <a:rPr lang="en-GB" sz="20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𝑵</m:t>
                        </m:r>
                        <m:r>
                          <a:rPr lang="en-GB" sz="20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GB" sz="2000" b="1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GB" sz="2000" b="1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GB" sz="2000" b="1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𝒎𝒂𝒙</m:t>
                            </m:r>
                          </m:sub>
                        </m:sSub>
                      </m:num>
                      <m:den>
                        <m:r>
                          <a:rPr lang="en-GB" sz="20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𝒃</m:t>
                        </m:r>
                        <m:r>
                          <a:rPr lang="en-GB" sz="20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∙</m:t>
                        </m:r>
                        <m:r>
                          <a:rPr lang="en-GB" sz="20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𝒏</m:t>
                        </m:r>
                        <m:r>
                          <a:rPr lang="en-GB" sz="20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000" b="1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GB" sz="2000" b="1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GB" sz="2000" b="1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𝒎𝒂𝒙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b="1" i="1" dirty="0" smtClean="0">
                    <a:solidFill>
                      <a:schemeClr val="accent3">
                        <a:lumMod val="75000"/>
                      </a:schemeClr>
                    </a:solidFill>
                    <a:latin typeface="Cambria Math" panose="02040503050406030204" pitchFamily="18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,</a:t>
                </a:r>
              </a:p>
              <a:p>
                <a:pPr>
                  <a:spcBef>
                    <a:spcPts val="0"/>
                  </a:spcBef>
                </a:pPr>
                <a:endParaRPr lang="en-US" sz="2000" b="1" i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0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𝒅𝑷</m:t>
                          </m:r>
                        </m:num>
                        <m:den>
                          <m:r>
                            <a:rPr lang="en-GB" sz="20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𝜺</m:t>
                      </m:r>
                      <m:r>
                        <a:rPr lang="en-GB" sz="20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𝑪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𝑷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𝒅𝑷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,   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0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</m:t>
                          </m:r>
                          <m:r>
                            <a:rPr lang="en-GB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𝑵</m:t>
                          </m:r>
                        </m:num>
                        <m:den>
                          <m:r>
                            <a:rPr lang="en-GB" sz="20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0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0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0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𝑪</m:t>
                      </m:r>
                      <m:r>
                        <a:rPr lang="en-GB" sz="20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𝑷</m:t>
                      </m:r>
                      <m:r>
                        <a:rPr lang="en-GB" sz="20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r>
                        <a:rPr lang="en-GB" sz="20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𝒓𝑵</m:t>
                      </m:r>
                    </m:oMath>
                  </m:oMathPara>
                </a14:m>
                <a:endParaRPr lang="en-US" sz="20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17" y="1412776"/>
                <a:ext cx="5184576" cy="1379608"/>
              </a:xfrm>
              <a:prstGeom prst="rect">
                <a:avLst/>
              </a:prstGeom>
              <a:blipFill>
                <a:blip r:embed="rId5"/>
                <a:stretch>
                  <a:fillRect l="-118" t="-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 bwMode="auto">
          <a:xfrm>
            <a:off x="205217" y="3068960"/>
            <a:ext cx="4809869" cy="33000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8017" y="3248501"/>
            <a:ext cx="4524267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Populations </a:t>
            </a: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beetles and lizards </a:t>
            </a: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oscillate every, approximately,10 years.</a:t>
            </a:r>
          </a:p>
          <a:p>
            <a:pPr algn="ctr">
              <a:spcBef>
                <a:spcPts val="0"/>
              </a:spcBef>
            </a:pPr>
            <a:endParaRPr lang="en-GB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spcBef>
                <a:spcPts val="0"/>
              </a:spcBef>
            </a:pPr>
            <a:endParaRPr lang="en-GB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Because the predators are satiated at </a:t>
            </a:r>
            <a:r>
              <a:rPr lang="en-GB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Cmax</a:t>
            </a: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the prey has a chance to recover to larger numbers. </a:t>
            </a:r>
          </a:p>
          <a:p>
            <a:pPr algn="ctr">
              <a:spcBef>
                <a:spcPts val="0"/>
              </a:spcBef>
            </a:pPr>
            <a:endParaRPr lang="en-GB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Then, at the next cycle, the higher prey numbers can support more predators. </a:t>
            </a:r>
          </a:p>
          <a:p>
            <a:pPr algn="ctr">
              <a:spcBef>
                <a:spcPts val="0"/>
              </a:spcBef>
            </a:pP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Yet again, because they are satiated, the prey can recover to even higher numbers</a:t>
            </a:r>
            <a:endParaRPr lang="en-GB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339462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228329" y="3933056"/>
            <a:ext cx="4285307" cy="23762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3528" y="4107932"/>
            <a:ext cx="368378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populations never reach the equilibrium, but the curve of the phase plane plot keeps expanding with time (to higher respective numbers of predators and prey) 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636" y="1491212"/>
            <a:ext cx="7592140" cy="5037775"/>
          </a:xfrm>
          <a:prstGeom prst="rect">
            <a:avLst/>
          </a:prstGeom>
        </p:spPr>
      </p:pic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81" y="363830"/>
            <a:ext cx="11095473" cy="588818"/>
          </a:xfrm>
        </p:spPr>
        <p:txBody>
          <a:bodyPr/>
          <a:lstStyle/>
          <a:p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Lotka-Volterra</a:t>
            </a:r>
            <a:r>
              <a:rPr lang="en-GB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Predator-Prey: Type II functional response</a:t>
            </a:r>
            <a:endParaRPr lang="en-GB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8630961" y="6541200"/>
            <a:ext cx="324492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700" b="1" kern="1200">
                <a:solidFill>
                  <a:schemeClr val="bg1"/>
                </a:solidFill>
                <a:latin typeface="+mn-lt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fld id="{103EA872-A674-449B-A120-B97244F8E91D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8178502" y="5339038"/>
            <a:ext cx="97614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500" b="1" dirty="0" smtClean="0">
                <a:solidFill>
                  <a:schemeClr val="bg1"/>
                </a:solidFill>
              </a:rPr>
              <a:t>© Benny </a:t>
            </a:r>
            <a:r>
              <a:rPr lang="en-GB" sz="500" b="1" dirty="0">
                <a:solidFill>
                  <a:schemeClr val="bg1"/>
                </a:solidFill>
              </a:rPr>
              <a:t>Trapp</a:t>
            </a:r>
            <a:r>
              <a:rPr lang="en-GB" sz="400" dirty="0">
                <a:solidFill>
                  <a:schemeClr val="bg1"/>
                </a:solidFill>
              </a:rPr>
              <a:t>,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400" dirty="0" smtClean="0">
                <a:solidFill>
                  <a:schemeClr val="bg1"/>
                </a:solidFill>
              </a:rPr>
              <a:t>CC </a:t>
            </a:r>
            <a:r>
              <a:rPr lang="en-GB" sz="400" dirty="0">
                <a:solidFill>
                  <a:schemeClr val="bg1"/>
                </a:solidFill>
              </a:rPr>
              <a:t>BY 3.0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&lt;</a:t>
            </a:r>
            <a:r>
              <a:rPr lang="en-GB" sz="200" dirty="0">
                <a:solidFill>
                  <a:schemeClr val="bg1"/>
                </a:solidFill>
              </a:rPr>
              <a:t>https://creativecommons.org/licenses/by/3.0&gt;, </a:t>
            </a:r>
            <a:endParaRPr lang="en-GB" sz="2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via </a:t>
            </a:r>
            <a:r>
              <a:rPr lang="en-GB" sz="200" dirty="0">
                <a:solidFill>
                  <a:schemeClr val="bg1"/>
                </a:solidFill>
              </a:rPr>
              <a:t>Wikimedia Commons</a:t>
            </a:r>
          </a:p>
        </p:txBody>
      </p:sp>
      <p:sp>
        <p:nvSpPr>
          <p:cNvPr id="11" name="Down Arrow 10"/>
          <p:cNvSpPr/>
          <p:nvPr/>
        </p:nvSpPr>
        <p:spPr bwMode="auto">
          <a:xfrm>
            <a:off x="7103318" y="4719307"/>
            <a:ext cx="648072" cy="619731"/>
          </a:xfrm>
          <a:prstGeom prst="downArrow">
            <a:avLst/>
          </a:prstGeom>
          <a:solidFill>
            <a:schemeClr val="accent5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205217" y="1412776"/>
                <a:ext cx="5184576" cy="13796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GB" sz="2000" b="1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𝑪</m:t>
                    </m:r>
                    <m:r>
                      <a:rPr lang="en-GB" sz="2000" b="1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f>
                      <m:fPr>
                        <m:ctrlPr>
                          <a:rPr lang="en-GB" sz="20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0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𝒃</m:t>
                        </m:r>
                        <m:r>
                          <a:rPr lang="en-GB" sz="20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∙</m:t>
                        </m:r>
                        <m:r>
                          <a:rPr lang="en-GB" sz="20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𝑵</m:t>
                        </m:r>
                        <m:r>
                          <a:rPr lang="en-GB" sz="20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GB" sz="2000" b="1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GB" sz="2000" b="1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GB" sz="2000" b="1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𝒎𝒂𝒙</m:t>
                            </m:r>
                          </m:sub>
                        </m:sSub>
                      </m:num>
                      <m:den>
                        <m:r>
                          <a:rPr lang="en-GB" sz="20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𝒃</m:t>
                        </m:r>
                        <m:r>
                          <a:rPr lang="en-GB" sz="20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∙</m:t>
                        </m:r>
                        <m:r>
                          <a:rPr lang="en-GB" sz="20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𝒏</m:t>
                        </m:r>
                        <m:r>
                          <a:rPr lang="en-GB" sz="20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000" b="1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GB" sz="2000" b="1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GB" sz="2000" b="1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𝒎𝒂𝒙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b="1" i="1" dirty="0" smtClean="0">
                    <a:solidFill>
                      <a:schemeClr val="accent3">
                        <a:lumMod val="75000"/>
                      </a:schemeClr>
                    </a:solidFill>
                    <a:latin typeface="Cambria Math" panose="02040503050406030204" pitchFamily="18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,</a:t>
                </a:r>
              </a:p>
              <a:p>
                <a:pPr>
                  <a:spcBef>
                    <a:spcPts val="0"/>
                  </a:spcBef>
                </a:pPr>
                <a:endParaRPr lang="en-US" sz="2000" b="1" i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0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𝒅𝑷</m:t>
                          </m:r>
                        </m:num>
                        <m:den>
                          <m:r>
                            <a:rPr lang="en-GB" sz="20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𝜺</m:t>
                      </m:r>
                      <m:r>
                        <a:rPr lang="en-GB" sz="20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𝑪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𝑷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𝒅𝑷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,   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0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</m:t>
                          </m:r>
                          <m:r>
                            <a:rPr lang="en-GB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𝑵</m:t>
                          </m:r>
                        </m:num>
                        <m:den>
                          <m:r>
                            <a:rPr lang="en-GB" sz="20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0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0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0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𝑪</m:t>
                      </m:r>
                      <m:r>
                        <a:rPr lang="en-GB" sz="20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𝑷</m:t>
                      </m:r>
                      <m:r>
                        <a:rPr lang="en-GB" sz="20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r>
                        <a:rPr lang="en-GB" sz="20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𝒓𝑵</m:t>
                      </m:r>
                    </m:oMath>
                  </m:oMathPara>
                </a14:m>
                <a:endParaRPr lang="en-US" sz="20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17" y="1412776"/>
                <a:ext cx="5184576" cy="1379608"/>
              </a:xfrm>
              <a:prstGeom prst="rect">
                <a:avLst/>
              </a:prstGeom>
              <a:blipFill>
                <a:blip r:embed="rId5"/>
                <a:stretch>
                  <a:fillRect l="-118" t="-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78591" y="5622916"/>
                <a:ext cx="4435045" cy="6024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𝑃</m:t>
                        </m:r>
                      </m:e>
                    </m:acc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∙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𝜀</m:t>
                        </m:r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∙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𝑟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𝑏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∙</m:t>
                        </m:r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𝜀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−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𝑑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)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12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[#/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sqm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]=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241[#]</a:t>
                </a: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𝑁</m:t>
                        </m:r>
                      </m:e>
                    </m:acc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∙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𝑑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𝑏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∙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𝜀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−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𝑑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)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=4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1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[#/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sqm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]=815[#]</a:t>
                </a: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1" y="5622916"/>
                <a:ext cx="4435045" cy="602473"/>
              </a:xfrm>
              <a:prstGeom prst="rect">
                <a:avLst/>
              </a:prstGeom>
              <a:blipFill>
                <a:blip r:embed="rId6"/>
                <a:stretch>
                  <a:fillRect t="-84848" b="-127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69539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81" y="363830"/>
            <a:ext cx="11095473" cy="588818"/>
          </a:xfrm>
        </p:spPr>
        <p:txBody>
          <a:bodyPr/>
          <a:lstStyle/>
          <a:p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Lotka-Volterra</a:t>
            </a:r>
            <a:r>
              <a:rPr lang="en-GB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Predator-Prey: Immigration of predators</a:t>
            </a:r>
            <a:endParaRPr lang="en-GB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8630961" y="6541200"/>
            <a:ext cx="324492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700" b="1" kern="1200">
                <a:solidFill>
                  <a:schemeClr val="bg1"/>
                </a:solidFill>
                <a:latin typeface="+mn-lt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fld id="{103EA872-A674-449B-A120-B97244F8E91D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8178502" y="5339038"/>
            <a:ext cx="97614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500" b="1" dirty="0" smtClean="0">
                <a:solidFill>
                  <a:schemeClr val="bg1"/>
                </a:solidFill>
              </a:rPr>
              <a:t>© Benny </a:t>
            </a:r>
            <a:r>
              <a:rPr lang="en-GB" sz="500" b="1" dirty="0">
                <a:solidFill>
                  <a:schemeClr val="bg1"/>
                </a:solidFill>
              </a:rPr>
              <a:t>Trapp</a:t>
            </a:r>
            <a:r>
              <a:rPr lang="en-GB" sz="400" dirty="0">
                <a:solidFill>
                  <a:schemeClr val="bg1"/>
                </a:solidFill>
              </a:rPr>
              <a:t>,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400" dirty="0" smtClean="0">
                <a:solidFill>
                  <a:schemeClr val="bg1"/>
                </a:solidFill>
              </a:rPr>
              <a:t>CC </a:t>
            </a:r>
            <a:r>
              <a:rPr lang="en-GB" sz="400" dirty="0">
                <a:solidFill>
                  <a:schemeClr val="bg1"/>
                </a:solidFill>
              </a:rPr>
              <a:t>BY 3.0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&lt;</a:t>
            </a:r>
            <a:r>
              <a:rPr lang="en-GB" sz="200" dirty="0">
                <a:solidFill>
                  <a:schemeClr val="bg1"/>
                </a:solidFill>
              </a:rPr>
              <a:t>https://creativecommons.org/licenses/by/3.0&gt;, </a:t>
            </a:r>
            <a:endParaRPr lang="en-GB" sz="2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via </a:t>
            </a:r>
            <a:r>
              <a:rPr lang="en-GB" sz="200" dirty="0">
                <a:solidFill>
                  <a:schemeClr val="bg1"/>
                </a:solidFill>
              </a:rPr>
              <a:t>Wikimedia Commons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4839347" y="4522831"/>
                <a:ext cx="7067503" cy="15950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accPr>
                        <m:e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𝑷</m:t>
                          </m:r>
                        </m:e>
                      </m:acc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𝒓</m:t>
                          </m:r>
                        </m:num>
                        <m:den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𝒃</m:t>
                          </m:r>
                        </m:den>
                      </m:f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𝟏𝟐</m:t>
                      </m:r>
                      <m:r>
                        <m:rPr>
                          <m:nor/>
                        </m:rPr>
                        <a:rPr lang="en-US" sz="20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 [#/</m:t>
                      </m:r>
                      <m:r>
                        <m:rPr>
                          <m:nor/>
                        </m:rPr>
                        <a:rPr lang="en-US" sz="2000" b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sqm</m:t>
                      </m:r>
                      <m:r>
                        <m:rPr>
                          <m:nor/>
                        </m:rPr>
                        <a:rPr lang="en-US" sz="20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]=</m:t>
                      </m:r>
                      <m:r>
                        <m:rPr>
                          <m:nor/>
                        </m:rPr>
                        <a:rPr lang="en-US" sz="20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24</m:t>
                      </m:r>
                      <m:r>
                        <m:rPr>
                          <m:nor/>
                        </m:rPr>
                        <a:rPr lang="en-GB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sz="20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[#]</m:t>
                      </m:r>
                    </m:oMath>
                  </m:oMathPara>
                </a14:m>
                <a:endParaRPr lang="en-GB" sz="2000" b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0"/>
                  </a:spcBef>
                </a:pPr>
                <a:endParaRPr lang="en-GB" sz="2000" b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accPr>
                        <m:e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𝑵</m:t>
                          </m:r>
                        </m:e>
                      </m:acc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=</m:t>
                      </m:r>
                      <m:f>
                        <m:fPr>
                          <m:ctrlP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−</m:t>
                          </m:r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𝑰</m:t>
                          </m:r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+</m:t>
                          </m:r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𝒅</m:t>
                          </m:r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∙</m:t>
                          </m:r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𝒓</m:t>
                          </m:r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/</m:t>
                          </m:r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𝒅</m:t>
                          </m:r>
                        </m:num>
                        <m:den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𝜺</m:t>
                          </m:r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∙</m:t>
                          </m:r>
                          <m: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𝒓</m:t>
                          </m:r>
                        </m:den>
                      </m:f>
                      <m:r>
                        <a:rPr lang="en-GB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𝟐𝟓</m:t>
                      </m:r>
                      <m:r>
                        <m:rPr>
                          <m:nor/>
                        </m:rPr>
                        <a:rPr lang="en-US" sz="20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[#/</m:t>
                      </m:r>
                      <m:r>
                        <m:rPr>
                          <m:nor/>
                        </m:rPr>
                        <a:rPr lang="en-US" sz="2000" b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sqm</m:t>
                      </m:r>
                      <m:r>
                        <m:rPr>
                          <m:nor/>
                        </m:rPr>
                        <a:rPr lang="en-US" sz="20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]=</m:t>
                      </m:r>
                      <m:r>
                        <m:rPr>
                          <m:nor/>
                        </m:rPr>
                        <a:rPr lang="en-GB" sz="2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506</m:t>
                      </m:r>
                      <m:r>
                        <m:rPr>
                          <m:nor/>
                        </m:rPr>
                        <a:rPr lang="en-US" sz="20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[#]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347" y="4522831"/>
                <a:ext cx="7067503" cy="15950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 bwMode="auto">
          <a:xfrm>
            <a:off x="5879183" y="1274325"/>
            <a:ext cx="4680520" cy="27306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8491541" y="1975824"/>
            <a:ext cx="1417264" cy="1417264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6164366" y="1941946"/>
            <a:ext cx="1413989" cy="148502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604737" y="2422846"/>
            <a:ext cx="1190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800" b="1" i="1" dirty="0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P</a:t>
            </a:r>
            <a:endParaRPr lang="en-US" sz="2000" b="1" i="1" dirty="0"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270102" y="2422846"/>
            <a:ext cx="1188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800" b="1" i="1" dirty="0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N</a:t>
            </a:r>
            <a:endParaRPr lang="en-US" sz="2000" b="1" i="1" dirty="0"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p:sp>
        <p:nvSpPr>
          <p:cNvPr id="20" name="Curved Right Arrow 19"/>
          <p:cNvSpPr/>
          <p:nvPr/>
        </p:nvSpPr>
        <p:spPr bwMode="auto">
          <a:xfrm rot="16200000">
            <a:off x="6582785" y="2988363"/>
            <a:ext cx="604215" cy="746320"/>
          </a:xfrm>
          <a:prstGeom prst="curvedRightArrow">
            <a:avLst>
              <a:gd name="adj1" fmla="val 3516"/>
              <a:gd name="adj2" fmla="val 29576"/>
              <a:gd name="adj3" fmla="val 25000"/>
            </a:avLst>
          </a:prstGeom>
          <a:solidFill>
            <a:schemeClr val="accent4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275237" y="3543399"/>
            <a:ext cx="11881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400" b="1" i="1" dirty="0" smtClean="0">
                <a:solidFill>
                  <a:schemeClr val="accent6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r</a:t>
            </a:r>
            <a:endParaRPr lang="en-US" sz="1800" b="1" i="1" dirty="0">
              <a:solidFill>
                <a:schemeClr val="accent6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7195397" y="2684456"/>
            <a:ext cx="172819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/>
          <p:cNvSpPr/>
          <p:nvPr/>
        </p:nvSpPr>
        <p:spPr>
          <a:xfrm>
            <a:off x="7411421" y="2175247"/>
            <a:ext cx="11881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l-GR" sz="2400" b="1" i="1" dirty="0" smtClean="0">
                <a:solidFill>
                  <a:schemeClr val="accent4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ε</a:t>
            </a:r>
            <a:r>
              <a:rPr lang="en-US" sz="2400" b="1" i="1" dirty="0" err="1" smtClean="0">
                <a:solidFill>
                  <a:schemeClr val="accent6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b</a:t>
            </a:r>
            <a:r>
              <a:rPr lang="en-US" sz="2400" b="1" i="1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NP</a:t>
            </a:r>
            <a:endParaRPr lang="en-US" sz="1800" b="1" i="1" dirty="0"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 bwMode="auto">
          <a:xfrm>
            <a:off x="9438454" y="2884110"/>
            <a:ext cx="576064" cy="51280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Rectangle 26"/>
          <p:cNvSpPr/>
          <p:nvPr/>
        </p:nvSpPr>
        <p:spPr>
          <a:xfrm>
            <a:off x="9613598" y="3318287"/>
            <a:ext cx="11881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400" b="1" dirty="0" smtClean="0">
                <a:solidFill>
                  <a:schemeClr val="accent4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𝑑</a:t>
            </a:r>
            <a:r>
              <a:rPr lang="en-US" sz="2400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P</a:t>
            </a:r>
            <a:endParaRPr lang="en-US" sz="1800" b="1" dirty="0"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9218525" y="1798190"/>
            <a:ext cx="0" cy="6246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3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395200" y="1384756"/>
                <a:ext cx="4897146" cy="14157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GB" sz="20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Parameters:</a:t>
                </a:r>
                <a:endParaRPr lang="en-GB" sz="1000" dirty="0" smtClean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𝑃</m:t>
                        </m:r>
                      </m:e>
                      <m:sub>
                        <m:r>
                          <a:rPr lang="en-GB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𝑁</m:t>
                        </m:r>
                      </m:e>
                      <m:sub>
                        <m:r>
                          <a:rPr lang="en-GB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, V </a:t>
                </a:r>
                <a:r>
                  <a:rPr lang="el-GR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ε</a:t>
                </a:r>
                <a:r>
                  <a:rPr lang="en-GB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, r, d, b as before.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en-GB" sz="2000" b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I = 1 [#/V] (arbitrary, &amp; means immigration of 20 lizards per year for the entire island)</a:t>
                </a:r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00" y="1384756"/>
                <a:ext cx="4897146" cy="1415772"/>
              </a:xfrm>
              <a:prstGeom prst="rect">
                <a:avLst/>
              </a:prstGeom>
              <a:blipFill>
                <a:blip r:embed="rId5"/>
                <a:stretch>
                  <a:fillRect l="-1370" t="-5603" r="-18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Callout 30"/>
          <p:cNvSpPr/>
          <p:nvPr/>
        </p:nvSpPr>
        <p:spPr bwMode="auto">
          <a:xfrm>
            <a:off x="191714" y="2737068"/>
            <a:ext cx="936104" cy="524998"/>
          </a:xfrm>
          <a:prstGeom prst="wedgeEllipseCallout">
            <a:avLst>
              <a:gd name="adj1" fmla="val 17833"/>
              <a:gd name="adj2" fmla="val 78829"/>
            </a:avLst>
          </a:prstGeom>
          <a:solidFill>
            <a:schemeClr val="accent4"/>
          </a:solidFill>
          <a:ln w="9525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units</a:t>
            </a: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Oval Callout 31"/>
          <p:cNvSpPr/>
          <p:nvPr/>
        </p:nvSpPr>
        <p:spPr bwMode="auto">
          <a:xfrm>
            <a:off x="2577694" y="2848497"/>
            <a:ext cx="1674368" cy="524998"/>
          </a:xfrm>
          <a:prstGeom prst="wedgeEllipseCallout">
            <a:avLst>
              <a:gd name="adj1" fmla="val -41580"/>
              <a:gd name="adj2" fmla="val 87900"/>
            </a:avLst>
          </a:prstGeom>
          <a:solidFill>
            <a:schemeClr val="accent4"/>
          </a:solidFill>
          <a:ln w="9525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equations</a:t>
            </a: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589196" y="1340768"/>
            <a:ext cx="1188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800" b="1" i="1" dirty="0" smtClean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I</a:t>
            </a:r>
            <a:endParaRPr lang="en-US" sz="2000" b="1" i="1" dirty="0">
              <a:solidFill>
                <a:schemeClr val="accent3"/>
              </a:solidFill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359579" y="3633451"/>
                <a:ext cx="4362484" cy="17822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#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𝑷</m:t>
                              </m:r>
                            </m:num>
                            <m:den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𝑽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 panose="020B0606030504020204" pitchFamily="34" charset="0"/>
                                </a:rPr>
                                <m:t>∙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𝑻</m:t>
                              </m:r>
                            </m:den>
                          </m:f>
                        </m:e>
                      </m:d>
                      <m:r>
                        <a:rPr lang="en-GB" sz="2400" b="1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  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𝒅𝑷</m:t>
                          </m:r>
                        </m:num>
                        <m:den>
                          <m:r>
                            <a:rPr lang="en-GB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𝑰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+</m:t>
                      </m:r>
                      <m:r>
                        <a:rPr lang="en-GB" sz="2400" b="1" i="1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𝜺</m:t>
                      </m:r>
                      <m:r>
                        <a:rPr lang="en-GB" sz="2400" b="1" i="1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𝒃𝑵𝑷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𝒅𝑷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,</m:t>
                      </m:r>
                    </m:oMath>
                  </m:oMathPara>
                </a14:m>
                <a:endParaRPr lang="en-GB" sz="2400" b="1" i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>
                  <a:spcBef>
                    <a:spcPts val="0"/>
                  </a:spcBef>
                </a:pPr>
                <a:endParaRPr lang="en-GB" sz="2400" b="1" i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#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𝑷</m:t>
                              </m:r>
                            </m:num>
                            <m:den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𝑽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 panose="020B0606030504020204" pitchFamily="34" charset="0"/>
                                </a:rPr>
                                <m:t>∙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𝑻</m:t>
                              </m:r>
                            </m:den>
                          </m:f>
                        </m:e>
                      </m:d>
                      <m:r>
                        <a:rPr lang="en-GB" sz="2400" b="1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  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</m:t>
                          </m:r>
                          <m:r>
                            <a:rPr lang="en-GB" sz="24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𝑵</m:t>
                          </m:r>
                        </m:num>
                        <m:den>
                          <m:r>
                            <a:rPr lang="en-GB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𝒃𝑵</m:t>
                      </m:r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𝑷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𝒓𝑵</m:t>
                      </m:r>
                    </m:oMath>
                  </m:oMathPara>
                </a14:m>
                <a:endParaRPr lang="en-US" sz="24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79" y="3633451"/>
                <a:ext cx="4362484" cy="17822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Callout 34"/>
          <p:cNvSpPr/>
          <p:nvPr/>
        </p:nvSpPr>
        <p:spPr bwMode="auto">
          <a:xfrm>
            <a:off x="4729264" y="4341127"/>
            <a:ext cx="1682153" cy="524998"/>
          </a:xfrm>
          <a:prstGeom prst="wedgeEllipseCallout">
            <a:avLst>
              <a:gd name="adj1" fmla="val 48738"/>
              <a:gd name="adj2" fmla="val 89810"/>
            </a:avLst>
          </a:prstGeom>
          <a:solidFill>
            <a:schemeClr val="accent4"/>
          </a:solidFill>
          <a:ln w="9525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equilibria</a:t>
            </a: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2828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81" y="363830"/>
            <a:ext cx="11095473" cy="588818"/>
          </a:xfrm>
        </p:spPr>
        <p:txBody>
          <a:bodyPr/>
          <a:lstStyle/>
          <a:p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Lotka-Volterra</a:t>
            </a:r>
            <a:r>
              <a:rPr lang="en-GB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Predator-Prey: Immigration of predators</a:t>
            </a:r>
            <a:endParaRPr lang="en-GB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8630961" y="6541200"/>
            <a:ext cx="324492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700" b="1" kern="1200">
                <a:solidFill>
                  <a:schemeClr val="bg1"/>
                </a:solidFill>
                <a:latin typeface="+mn-lt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fld id="{103EA872-A674-449B-A120-B97244F8E91D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8178502" y="5339038"/>
            <a:ext cx="97614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500" b="1" dirty="0" smtClean="0">
                <a:solidFill>
                  <a:schemeClr val="bg1"/>
                </a:solidFill>
              </a:rPr>
              <a:t>© Benny </a:t>
            </a:r>
            <a:r>
              <a:rPr lang="en-GB" sz="500" b="1" dirty="0">
                <a:solidFill>
                  <a:schemeClr val="bg1"/>
                </a:solidFill>
              </a:rPr>
              <a:t>Trapp</a:t>
            </a:r>
            <a:r>
              <a:rPr lang="en-GB" sz="400" dirty="0">
                <a:solidFill>
                  <a:schemeClr val="bg1"/>
                </a:solidFill>
              </a:rPr>
              <a:t>,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400" dirty="0" smtClean="0">
                <a:solidFill>
                  <a:schemeClr val="bg1"/>
                </a:solidFill>
              </a:rPr>
              <a:t>CC </a:t>
            </a:r>
            <a:r>
              <a:rPr lang="en-GB" sz="400" dirty="0">
                <a:solidFill>
                  <a:schemeClr val="bg1"/>
                </a:solidFill>
              </a:rPr>
              <a:t>BY 3.0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&lt;</a:t>
            </a:r>
            <a:r>
              <a:rPr lang="en-GB" sz="200" dirty="0">
                <a:solidFill>
                  <a:schemeClr val="bg1"/>
                </a:solidFill>
              </a:rPr>
              <a:t>https://creativecommons.org/licenses/by/3.0&gt;, </a:t>
            </a:r>
            <a:endParaRPr lang="en-GB" sz="2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via </a:t>
            </a:r>
            <a:r>
              <a:rPr lang="en-GB" sz="200" dirty="0">
                <a:solidFill>
                  <a:schemeClr val="bg1"/>
                </a:solidFill>
              </a:rPr>
              <a:t>Wikimedia Commons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142" y="2007870"/>
            <a:ext cx="6474757" cy="44411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18096" y="1340768"/>
                <a:ext cx="6973254" cy="7015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𝒅𝑷</m:t>
                          </m:r>
                        </m:num>
                        <m:den>
                          <m:r>
                            <a:rPr lang="en-GB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𝑰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+</m:t>
                      </m:r>
                      <m:r>
                        <a:rPr lang="en-GB" sz="2400" b="1" i="1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𝜺</m:t>
                      </m:r>
                      <m:r>
                        <a:rPr lang="en-GB" sz="2400" b="1" i="1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𝒃𝑵𝑷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𝒅𝑷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, 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</m:t>
                          </m:r>
                          <m:r>
                            <a:rPr lang="en-GB" sz="24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𝑵</m:t>
                          </m:r>
                        </m:num>
                        <m:den>
                          <m:r>
                            <a:rPr lang="en-GB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𝒃𝑵</m:t>
                      </m:r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𝑷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𝒓𝑵</m:t>
                      </m:r>
                    </m:oMath>
                  </m:oMathPara>
                </a14:m>
                <a:endParaRPr lang="en-US" sz="24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96" y="1340768"/>
                <a:ext cx="6973254" cy="701539"/>
              </a:xfrm>
              <a:prstGeom prst="rect">
                <a:avLst/>
              </a:prstGeom>
              <a:blipFill>
                <a:blip r:embed="rId5"/>
                <a:stretch>
                  <a:fillRect l="-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 bwMode="auto">
          <a:xfrm>
            <a:off x="190551" y="2430428"/>
            <a:ext cx="4824536" cy="40925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2947" y="2526566"/>
            <a:ext cx="4693884" cy="3939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Populations </a:t>
            </a: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beetles and lizards </a:t>
            </a: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oscillate every, approximately, 10 years, with the cycles becoming shorter and shorter in time.</a:t>
            </a:r>
          </a:p>
          <a:p>
            <a:pPr algn="ctr">
              <a:spcBef>
                <a:spcPts val="0"/>
              </a:spcBef>
            </a:pP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oscillations also become less acute. </a:t>
            </a:r>
          </a:p>
          <a:p>
            <a:pPr algn="ctr">
              <a:spcBef>
                <a:spcPts val="0"/>
              </a:spcBef>
            </a:pP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Because of the constant immigration of predators, prey recovers to smaller total population number every cycle. </a:t>
            </a:r>
          </a:p>
          <a:p>
            <a:pPr algn="ctr">
              <a:spcBef>
                <a:spcPts val="0"/>
              </a:spcBef>
            </a:pP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prey population can support less predators, which makes the oscillations shorter in time. </a:t>
            </a:r>
          </a:p>
          <a:p>
            <a:pPr algn="ctr">
              <a:spcBef>
                <a:spcPts val="0"/>
              </a:spcBef>
            </a:pP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Yet the constant predator immigration leads to the decreasing the number of prey in the next cycles.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78076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81" y="363830"/>
            <a:ext cx="11095473" cy="588818"/>
          </a:xfrm>
        </p:spPr>
        <p:txBody>
          <a:bodyPr/>
          <a:lstStyle/>
          <a:p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Lotka-Volterra</a:t>
            </a:r>
            <a:r>
              <a:rPr lang="en-GB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Predator-Prey: Immigration of predators</a:t>
            </a:r>
            <a:endParaRPr lang="en-GB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8630961" y="6541200"/>
            <a:ext cx="324492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700" b="1" kern="1200">
                <a:solidFill>
                  <a:schemeClr val="bg1"/>
                </a:solidFill>
                <a:latin typeface="+mn-lt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fld id="{103EA872-A674-449B-A120-B97244F8E91D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8178502" y="5339038"/>
            <a:ext cx="97614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500" b="1" dirty="0" smtClean="0">
                <a:solidFill>
                  <a:schemeClr val="bg1"/>
                </a:solidFill>
              </a:rPr>
              <a:t>© Benny </a:t>
            </a:r>
            <a:r>
              <a:rPr lang="en-GB" sz="500" b="1" dirty="0">
                <a:solidFill>
                  <a:schemeClr val="bg1"/>
                </a:solidFill>
              </a:rPr>
              <a:t>Trapp</a:t>
            </a:r>
            <a:r>
              <a:rPr lang="en-GB" sz="400" dirty="0">
                <a:solidFill>
                  <a:schemeClr val="bg1"/>
                </a:solidFill>
              </a:rPr>
              <a:t>,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400" dirty="0" smtClean="0">
                <a:solidFill>
                  <a:schemeClr val="bg1"/>
                </a:solidFill>
              </a:rPr>
              <a:t>CC </a:t>
            </a:r>
            <a:r>
              <a:rPr lang="en-GB" sz="400" dirty="0">
                <a:solidFill>
                  <a:schemeClr val="bg1"/>
                </a:solidFill>
              </a:rPr>
              <a:t>BY 3.0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&lt;</a:t>
            </a:r>
            <a:r>
              <a:rPr lang="en-GB" sz="200" dirty="0">
                <a:solidFill>
                  <a:schemeClr val="bg1"/>
                </a:solidFill>
              </a:rPr>
              <a:t>https://creativecommons.org/licenses/by/3.0&gt;, </a:t>
            </a:r>
            <a:endParaRPr lang="en-GB" sz="2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via </a:t>
            </a:r>
            <a:r>
              <a:rPr lang="en-GB" sz="200" dirty="0">
                <a:solidFill>
                  <a:schemeClr val="bg1"/>
                </a:solidFill>
              </a:rPr>
              <a:t>Wikimedia Commons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78" y="1829965"/>
            <a:ext cx="7021670" cy="4664688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>
            <a:off x="8018502" y="4622798"/>
            <a:ext cx="648072" cy="619731"/>
          </a:xfrm>
          <a:prstGeom prst="downArrow">
            <a:avLst/>
          </a:prstGeom>
          <a:solidFill>
            <a:srgbClr val="F6D04D">
              <a:alpha val="69804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418096" y="1340768"/>
                <a:ext cx="6973254" cy="7015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𝒅𝑷</m:t>
                          </m:r>
                        </m:num>
                        <m:den>
                          <m:r>
                            <a:rPr lang="en-GB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𝑰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+</m:t>
                      </m:r>
                      <m:r>
                        <a:rPr lang="en-GB" sz="2400" b="1" i="1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𝜺</m:t>
                      </m:r>
                      <m:r>
                        <a:rPr lang="en-GB" sz="2400" b="1" i="1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𝒃𝑵𝑷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𝒅𝑷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, 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</m:t>
                          </m:r>
                          <m:r>
                            <a:rPr lang="en-GB" sz="24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𝑵</m:t>
                          </m:r>
                        </m:num>
                        <m:den>
                          <m:r>
                            <a:rPr lang="en-GB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𝒃𝑵</m:t>
                      </m:r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𝑷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𝒓𝑵</m:t>
                      </m:r>
                    </m:oMath>
                  </m:oMathPara>
                </a14:m>
                <a:endParaRPr lang="en-US" sz="24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96" y="1340768"/>
                <a:ext cx="6973254" cy="701539"/>
              </a:xfrm>
              <a:prstGeom prst="rect">
                <a:avLst/>
              </a:prstGeom>
              <a:blipFill>
                <a:blip r:embed="rId5"/>
                <a:stretch>
                  <a:fillRect l="-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 bwMode="auto">
          <a:xfrm>
            <a:off x="276161" y="3080348"/>
            <a:ext cx="4285307" cy="28689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1360" y="3255224"/>
            <a:ext cx="368378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populations do not reach equilibrium in 75 years, </a:t>
            </a:r>
          </a:p>
          <a:p>
            <a:pPr algn="ctr">
              <a:spcBef>
                <a:spcPts val="0"/>
              </a:spcBef>
            </a:pP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 have the potential to reach it</a:t>
            </a:r>
          </a:p>
          <a:p>
            <a:pPr algn="ctr">
              <a:spcBef>
                <a:spcPts val="0"/>
              </a:spcBef>
            </a:pP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we would  run the simulation for a longer period of time).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166857" y="4885837"/>
                <a:ext cx="4776221" cy="9064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𝑃</m:t>
                          </m:r>
                        </m:e>
                      </m:acc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𝑟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𝑏</m:t>
                          </m:r>
                        </m:den>
                      </m:f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12</m:t>
                      </m:r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 [#/</m:t>
                      </m:r>
                      <m:r>
                        <m:rPr>
                          <m:nor/>
                        </m:rPr>
                        <a:rPr lang="en-US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sqm</m:t>
                      </m:r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]=</m:t>
                      </m:r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24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[#]</m:t>
                      </m:r>
                    </m:oMath>
                  </m:oMathPara>
                </a14:m>
                <a:endParaRPr lang="en-GB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𝑁</m:t>
                          </m:r>
                        </m:e>
                      </m:acc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−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𝐼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+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𝑑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∙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𝑟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/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𝑑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𝜀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∙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𝑟</m:t>
                          </m:r>
                        </m:den>
                      </m:f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25</m:t>
                      </m:r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[#/</m:t>
                      </m:r>
                      <m:r>
                        <m:rPr>
                          <m:nor/>
                        </m:rPr>
                        <a:rPr lang="en-US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sqm</m:t>
                      </m:r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]=</m:t>
                      </m:r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506</m:t>
                      </m:r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[#]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57" y="4885837"/>
                <a:ext cx="4776221" cy="9064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013366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9" name="Rectangle 8"/>
          <p:cNvSpPr/>
          <p:nvPr/>
        </p:nvSpPr>
        <p:spPr bwMode="auto">
          <a:xfrm>
            <a:off x="198840" y="1052736"/>
            <a:ext cx="4370424" cy="5426718"/>
          </a:xfrm>
          <a:prstGeom prst="rect">
            <a:avLst/>
          </a:prstGeom>
          <a:solidFill>
            <a:srgbClr val="E2E2F6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1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" t="22236" r="185" b="25865"/>
          <a:stretch/>
        </p:blipFill>
        <p:spPr>
          <a:xfrm>
            <a:off x="4797396" y="1052736"/>
            <a:ext cx="4267440" cy="1500102"/>
          </a:xfrm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82" y="363830"/>
            <a:ext cx="8399876" cy="588818"/>
          </a:xfrm>
        </p:spPr>
        <p:txBody>
          <a:bodyPr/>
          <a:lstStyle/>
          <a:p>
            <a:r>
              <a:rPr lang="en-GB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case: insular geckos on an Aegean islet</a:t>
            </a:r>
            <a:endParaRPr lang="en-GB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78502" y="5339038"/>
            <a:ext cx="97614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500" b="1" dirty="0" smtClean="0">
                <a:solidFill>
                  <a:schemeClr val="bg1"/>
                </a:solidFill>
              </a:rPr>
              <a:t>© Benny </a:t>
            </a:r>
            <a:r>
              <a:rPr lang="en-GB" sz="500" b="1" dirty="0">
                <a:solidFill>
                  <a:schemeClr val="bg1"/>
                </a:solidFill>
              </a:rPr>
              <a:t>Trapp</a:t>
            </a:r>
            <a:r>
              <a:rPr lang="en-GB" sz="400" dirty="0">
                <a:solidFill>
                  <a:schemeClr val="bg1"/>
                </a:solidFill>
              </a:rPr>
              <a:t>,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400" dirty="0" smtClean="0">
                <a:solidFill>
                  <a:schemeClr val="bg1"/>
                </a:solidFill>
              </a:rPr>
              <a:t>CC </a:t>
            </a:r>
            <a:r>
              <a:rPr lang="en-GB" sz="400" dirty="0">
                <a:solidFill>
                  <a:schemeClr val="bg1"/>
                </a:solidFill>
              </a:rPr>
              <a:t>BY 3.0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&lt;</a:t>
            </a:r>
            <a:r>
              <a:rPr lang="en-GB" sz="200" dirty="0">
                <a:solidFill>
                  <a:schemeClr val="bg1"/>
                </a:solidFill>
              </a:rPr>
              <a:t>https://creativecommons.org/licenses/by/3.0&gt;, </a:t>
            </a:r>
            <a:endParaRPr lang="en-GB" sz="2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via </a:t>
            </a:r>
            <a:r>
              <a:rPr lang="en-GB" sz="200" dirty="0">
                <a:solidFill>
                  <a:schemeClr val="bg1"/>
                </a:solidFill>
              </a:rPr>
              <a:t>Wikimedia Commons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185066" y="1135427"/>
                <a:ext cx="4397972" cy="5344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GB" sz="2000" b="1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PREDATOR -</a:t>
                </a:r>
                <a:r>
                  <a:rPr lang="en-GB" sz="2800" b="1" dirty="0" smtClean="0">
                    <a:latin typeface="Ink Free" panose="03080402000500000000" pitchFamily="66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Lizard</a:t>
                </a:r>
              </a:p>
              <a:p>
                <a:pPr algn="ctr">
                  <a:spcBef>
                    <a:spcPts val="0"/>
                  </a:spcBef>
                </a:pPr>
                <a:endParaRPr lang="en-GB" sz="1000" b="1" dirty="0" smtClean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GB" b="1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Species:</a:t>
                </a:r>
                <a:r>
                  <a:rPr lang="en-GB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800" b="1" i="1" dirty="0" err="1" smtClean="0">
                    <a:latin typeface="Ink Free" panose="03080402000500000000" pitchFamily="66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Mediodactylus</a:t>
                </a:r>
                <a:r>
                  <a:rPr lang="en-US" sz="1800" b="1" i="1" dirty="0" smtClean="0">
                    <a:latin typeface="Ink Free" panose="03080402000500000000" pitchFamily="66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800" b="1" i="1" dirty="0" err="1" smtClean="0">
                    <a:latin typeface="Ink Free" panose="03080402000500000000" pitchFamily="66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kotschyi</a:t>
                </a:r>
                <a:endParaRPr lang="en-US" sz="1800" b="1" i="1" dirty="0" smtClean="0">
                  <a:latin typeface="Ink Free" panose="03080402000500000000" pitchFamily="66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b="1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Life history: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en-US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Longevity: 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4.5 [years]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en-GB" b="1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Death rate: </a:t>
                </a:r>
                <a:r>
                  <a:rPr lang="en-GB" b="1" i="1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d</a:t>
                </a:r>
                <a:r>
                  <a:rPr lang="en-GB" b="1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=</a:t>
                </a:r>
                <a:r>
                  <a:rPr lang="en-GB" b="1" dirty="0" smtClean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1/4.5  </a:t>
                </a:r>
                <a:r>
                  <a:rPr lang="en-GB" b="1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[1/years</a:t>
                </a:r>
                <a:r>
                  <a:rPr lang="en-GB" b="1" dirty="0" smtClean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]</a:t>
                </a:r>
                <a:endParaRPr lang="en-US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Clutch size: 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2 [offspring/female]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en-US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Clutch frequency: 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2 [clutches/year]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en-US" sz="1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</a:t>
                </a:r>
                <a:r>
                  <a:rPr lang="en-US" sz="10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Çiçek</a:t>
                </a:r>
                <a:r>
                  <a:rPr lang="en-US" sz="1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000" i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et al.</a:t>
                </a:r>
                <a:r>
                  <a:rPr lang="en-US" sz="1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2015; Schwarz </a:t>
                </a:r>
                <a:r>
                  <a:rPr lang="en-US" sz="1000" i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et al.</a:t>
                </a:r>
                <a:r>
                  <a:rPr lang="en-US" sz="1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2020</a:t>
                </a:r>
                <a:r>
                  <a:rPr lang="en-US" sz="10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  <a:p>
                <a:pPr algn="ctr">
                  <a:spcBef>
                    <a:spcPts val="0"/>
                  </a:spcBef>
                </a:pPr>
                <a:endPara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GB"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How many offspring?</a:t>
                </a:r>
                <a:r>
                  <a:rPr lang="en-GB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GB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2 [</m:t>
                      </m:r>
                      <m:r>
                        <m:rPr>
                          <m:nor/>
                        </m:rPr>
                        <a:rPr lang="en-GB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offspring</m:t>
                      </m:r>
                      <m:r>
                        <m:rPr>
                          <m:nor/>
                        </m:rPr>
                        <a:rPr lang="en-GB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GB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lizard</m:t>
                      </m:r>
                      <m:r>
                        <m:rPr>
                          <m:nor/>
                        </m:rPr>
                        <a:rPr lang="en-GB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GB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year</m:t>
                      </m:r>
                      <m:r>
                        <m:rPr>
                          <m:nor/>
                        </m:rPr>
                        <a:rPr lang="en-GB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]</m:t>
                      </m:r>
                    </m:oMath>
                  </m:oMathPara>
                </a14:m>
                <a:endParaRPr lang="en-GB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GB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GB" b="1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Feeding:</a:t>
                </a:r>
                <a:endParaRPr lang="en-GB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GB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Feeding frequency: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𝑓𝑟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</m:oMath>
                </a14:m>
                <a:r>
                  <a:rPr lang="en-GB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1/3</a:t>
                </a:r>
                <a:r>
                  <a:rPr lang="en-GB" i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 </a:t>
                </a:r>
                <a:r>
                  <a:rPr lang="en-GB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[1/days]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en-GB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Feeding quantity: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𝑞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</a:t>
                </a:r>
                <a:r>
                  <a:rPr lang="en-GB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1</a:t>
                </a:r>
                <a:r>
                  <a:rPr lang="en-GB" i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  </a:t>
                </a:r>
                <a:r>
                  <a:rPr lang="en-GB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[beetle]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en-GB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Feeding per year: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en-GB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𝑦𝑟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365 </m:t>
                            </m:r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∙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𝑓𝑟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 ∙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𝑞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=122 </m:t>
                    </m:r>
                  </m:oMath>
                </a14:m>
                <a:r>
                  <a:rPr lang="en-GB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[beetles/year]</a:t>
                </a:r>
              </a:p>
              <a:p>
                <a:pPr algn="ctr">
                  <a:spcBef>
                    <a:spcPts val="0"/>
                  </a:spcBef>
                </a:pPr>
                <a:endParaRPr lang="en-GB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GB" b="1" dirty="0" smtClean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Efficiency: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en-GB" b="1" dirty="0" smtClean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b="1" i="1" smtClean="0">
                            <a:solidFill>
                              <a:schemeClr val="accent4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b="1" i="1" smtClean="0">
                            <a:solidFill>
                              <a:schemeClr val="accent4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𝜺</m:t>
                        </m:r>
                        <m:r>
                          <a:rPr lang="en-GB" b="1" i="1" smtClean="0">
                            <a:solidFill>
                              <a:schemeClr val="accent4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=</m:t>
                        </m:r>
                        <m:r>
                          <a:rPr lang="en-GB" b="1" i="1" smtClean="0">
                            <a:solidFill>
                              <a:schemeClr val="accent4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𝝋</m:t>
                        </m:r>
                      </m:num>
                      <m:den>
                        <m:sSub>
                          <m:sSubPr>
                            <m:ctrlPr>
                              <a:rPr lang="en-GB" b="1" i="1" smtClean="0">
                                <a:solidFill>
                                  <a:schemeClr val="accent4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GB" b="1" i="1" smtClean="0">
                                <a:solidFill>
                                  <a:schemeClr val="accent4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GB" b="1" i="1" smtClean="0">
                                <a:solidFill>
                                  <a:schemeClr val="accent4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𝒚𝒓</m:t>
                            </m:r>
                          </m:sub>
                        </m:sSub>
                      </m:den>
                    </m:f>
                    <m:r>
                      <a:rPr lang="en-GB" b="1" i="1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b="1" i="1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𝟏</m:t>
                    </m:r>
                    <m:r>
                      <a:rPr lang="en-GB" b="1" i="1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/</m:t>
                    </m:r>
                    <m:r>
                      <a:rPr lang="en-GB" b="1" i="1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𝟔𝟏</m:t>
                    </m:r>
                  </m:oMath>
                </a14:m>
                <a:r>
                  <a:rPr lang="en-GB" b="1" dirty="0" smtClean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[offspring/beetles/year]</a:t>
                </a:r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66" y="1135427"/>
                <a:ext cx="4397972" cy="5344027"/>
              </a:xfrm>
              <a:prstGeom prst="rect">
                <a:avLst/>
              </a:prstGeom>
              <a:blipFill>
                <a:blip r:embed="rId5"/>
                <a:stretch>
                  <a:fillRect t="-2166" b="-100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t="16159"/>
          <a:stretch/>
        </p:blipFill>
        <p:spPr>
          <a:xfrm>
            <a:off x="9331676" y="1052736"/>
            <a:ext cx="2790896" cy="15773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/>
          <a:srcRect l="4155" r="3416"/>
          <a:stretch/>
        </p:blipFill>
        <p:spPr>
          <a:xfrm>
            <a:off x="9331676" y="2689532"/>
            <a:ext cx="2790895" cy="17939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/>
          <a:srcRect r="2591"/>
          <a:stretch/>
        </p:blipFill>
        <p:spPr>
          <a:xfrm>
            <a:off x="9331676" y="4539668"/>
            <a:ext cx="2795877" cy="193978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 rot="5400000">
            <a:off x="10088433" y="660622"/>
            <a:ext cx="1276546" cy="2791731"/>
            <a:chOff x="845840" y="4408662"/>
            <a:chExt cx="1276546" cy="2791731"/>
          </a:xfrm>
        </p:grpSpPr>
        <p:sp>
          <p:nvSpPr>
            <p:cNvPr id="32" name="Rectangle 31"/>
            <p:cNvSpPr/>
            <p:nvPr/>
          </p:nvSpPr>
          <p:spPr bwMode="auto">
            <a:xfrm>
              <a:off x="845840" y="5707592"/>
              <a:ext cx="144016" cy="153101"/>
            </a:xfrm>
            <a:prstGeom prst="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 rot="16200000">
              <a:off x="902398" y="4496120"/>
              <a:ext cx="1298933" cy="112401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6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Straight Connector 34"/>
            <p:cNvCxnSpPr/>
            <p:nvPr/>
          </p:nvCxnSpPr>
          <p:spPr bwMode="auto">
            <a:xfrm rot="16200000" flipH="1">
              <a:off x="886271" y="5964278"/>
              <a:ext cx="1339701" cy="113252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6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" name="Rectangle 1"/>
          <p:cNvSpPr/>
          <p:nvPr/>
        </p:nvSpPr>
        <p:spPr>
          <a:xfrm>
            <a:off x="9428191" y="403121"/>
            <a:ext cx="27908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LOCATION: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Exo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Diavates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b="1" i="1" dirty="0" smtClean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V</a:t>
            </a:r>
            <a:r>
              <a:rPr lang="en-US" b="1" dirty="0" smtClean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 = 20 [</a:t>
            </a:r>
            <a:r>
              <a:rPr lang="en-US" b="1" dirty="0" err="1" smtClean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sqm</a:t>
            </a:r>
            <a:r>
              <a:rPr lang="en-US" b="1" dirty="0" smtClean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]</a:t>
            </a:r>
            <a:endParaRPr lang="en-US" b="1" dirty="0">
              <a:solidFill>
                <a:schemeClr val="accent2"/>
              </a:solidFill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9330841" y="2686248"/>
            <a:ext cx="2791730" cy="1797257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9328728" y="4539668"/>
            <a:ext cx="2791730" cy="1939787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grpSp>
        <p:nvGrpSpPr>
          <p:cNvPr id="45" name="Group 44"/>
          <p:cNvGrpSpPr/>
          <p:nvPr/>
        </p:nvGrpSpPr>
        <p:grpSpPr>
          <a:xfrm rot="5400000">
            <a:off x="10407347" y="2832957"/>
            <a:ext cx="636606" cy="2793843"/>
            <a:chOff x="845840" y="4352496"/>
            <a:chExt cx="636606" cy="2793843"/>
          </a:xfrm>
        </p:grpSpPr>
        <p:sp>
          <p:nvSpPr>
            <p:cNvPr id="46" name="Rectangle 45"/>
            <p:cNvSpPr/>
            <p:nvPr/>
          </p:nvSpPr>
          <p:spPr bwMode="auto">
            <a:xfrm>
              <a:off x="845840" y="5707592"/>
              <a:ext cx="144016" cy="153101"/>
            </a:xfrm>
            <a:prstGeom prst="rect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 bwMode="auto">
            <a:xfrm rot="16200000">
              <a:off x="554345" y="4788007"/>
              <a:ext cx="1355099" cy="484077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Straight Connector 47"/>
            <p:cNvCxnSpPr/>
            <p:nvPr/>
          </p:nvCxnSpPr>
          <p:spPr bwMode="auto">
            <a:xfrm rot="16200000" flipH="1">
              <a:off x="593327" y="6257221"/>
              <a:ext cx="1285649" cy="49258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5" name="Rectangle 54"/>
          <p:cNvSpPr/>
          <p:nvPr/>
        </p:nvSpPr>
        <p:spPr bwMode="auto">
          <a:xfrm>
            <a:off x="4799062" y="2686249"/>
            <a:ext cx="4288171" cy="3793206"/>
          </a:xfrm>
          <a:prstGeom prst="rect">
            <a:avLst/>
          </a:prstGeom>
          <a:solidFill>
            <a:srgbClr val="FFF2EB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4847903" y="2708920"/>
                <a:ext cx="4190489" cy="38779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GB" sz="2000" b="1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PREY – </a:t>
                </a:r>
                <a:r>
                  <a:rPr lang="en-GB" sz="2800" b="1" dirty="0" smtClean="0">
                    <a:latin typeface="Ink Free" panose="03080402000500000000" pitchFamily="66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Beetle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en-GB" b="1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Species: </a:t>
                </a:r>
                <a:r>
                  <a:rPr lang="en-GB" b="1" i="1" dirty="0" smtClean="0">
                    <a:latin typeface="Ink Free" panose="03080402000500000000" pitchFamily="66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</a:t>
                </a:r>
                <a:r>
                  <a:rPr lang="en-GB" sz="2000" b="1" i="1" dirty="0" smtClean="0">
                    <a:latin typeface="Ink Free" panose="03080402000500000000" pitchFamily="66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enebrio </a:t>
                </a:r>
                <a:r>
                  <a:rPr lang="en-GB" sz="2000" b="1" i="1" dirty="0" err="1" smtClean="0">
                    <a:latin typeface="Ink Free" panose="03080402000500000000" pitchFamily="66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molitor</a:t>
                </a:r>
                <a:endParaRPr lang="en-GB" sz="2000" b="1" dirty="0" smtClean="0">
                  <a:latin typeface="Ink Free" panose="03080402000500000000" pitchFamily="66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GB" sz="1000" b="1" dirty="0" smtClean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b="1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(Hypothetical) life history: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en-US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Longevity: 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1 [year]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en-GB" dirty="0" smtClean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Death rate: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𝑑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𝑏</m:t>
                        </m:r>
                      </m:sub>
                    </m:sSub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=</a:t>
                </a:r>
                <a:r>
                  <a:rPr lang="en-GB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1/1 </a:t>
                </a:r>
                <a:r>
                  <a:rPr lang="en-GB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[1/years</a:t>
                </a:r>
                <a:r>
                  <a:rPr lang="en-GB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]</a:t>
                </a:r>
                <a:endParaRPr lang="en-US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Offspring: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𝜑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=50 [offspring/beetle/year]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en-US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Offspring survival: 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10%</a:t>
                </a:r>
              </a:p>
              <a:p>
                <a:pPr algn="ctr">
                  <a:spcBef>
                    <a:spcPts val="0"/>
                  </a:spcBef>
                </a:pPr>
                <a:endPara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GB" b="1" dirty="0" smtClean="0">
                    <a:solidFill>
                      <a:schemeClr val="accent6">
                        <a:lumMod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Reproductive rate:</a:t>
                </a:r>
                <a:endParaRPr lang="en-GB" dirty="0">
                  <a:solidFill>
                    <a:schemeClr val="accent6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𝒓</m:t>
                      </m:r>
                      <m:r>
                        <a:rPr lang="en-GB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1" i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 </m:t>
                          </m:r>
                          <m:r>
                            <a:rPr lang="en-GB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𝟎</m:t>
                          </m:r>
                          <m:r>
                            <a:rPr lang="en-GB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.</m:t>
                          </m:r>
                          <m:r>
                            <a:rPr lang="en-GB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𝟏</m:t>
                          </m:r>
                          <m:r>
                            <a:rPr lang="en-GB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∙</m:t>
                          </m:r>
                          <m:r>
                            <a:rPr lang="en-GB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𝝋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𝒃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𝒅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𝒃</m:t>
                          </m:r>
                        </m:sub>
                      </m:sSub>
                      <m:r>
                        <m:rPr>
                          <m:nor/>
                        </m:rPr>
                        <a:rPr lang="en-GB" b="1" i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= 4</m:t>
                      </m:r>
                      <m:r>
                        <m:rPr>
                          <m:nor/>
                        </m:rPr>
                        <a:rPr lang="en-GB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 [</m:t>
                      </m:r>
                      <m:r>
                        <m:rPr>
                          <m:nor/>
                        </m:rPr>
                        <a:rPr lang="en-GB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offspring</m:t>
                      </m:r>
                      <m:r>
                        <m:rPr>
                          <m:nor/>
                        </m:rPr>
                        <a:rPr lang="en-GB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GB" b="1" i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beetle</m:t>
                      </m:r>
                      <m:r>
                        <m:rPr>
                          <m:nor/>
                        </m:rPr>
                        <a:rPr lang="en-GB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GB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year</m:t>
                      </m:r>
                      <m:r>
                        <m:rPr>
                          <m:nor/>
                        </m:rPr>
                        <a:rPr lang="en-GB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]</m:t>
                      </m:r>
                    </m:oMath>
                  </m:oMathPara>
                </a14:m>
                <a:endParaRPr lang="en-GB" b="1" dirty="0" smtClean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GB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GB" b="1" dirty="0" smtClean="0">
                    <a:solidFill>
                      <a:schemeClr val="accent6">
                        <a:lumMod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Clearance rate:</a:t>
                </a:r>
                <a:endParaRPr lang="en-GB" b="1" dirty="0">
                  <a:solidFill>
                    <a:schemeClr val="accent6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GB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 square meter in 3 days for 1 lizard: </a:t>
                </a:r>
                <a:endParaRPr lang="en-GB" b="1" i="1" dirty="0" smtClean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𝒃</m:t>
                    </m:r>
                    <m:r>
                      <a:rPr lang="en-GB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</m:oMath>
                </a14:m>
                <a:r>
                  <a:rPr lang="en-GB" b="1" dirty="0" smtClean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1/(3</a:t>
                </a:r>
                <a:r>
                  <a:rPr lang="en-GB" b="1" dirty="0">
                    <a:solidFill>
                      <a:schemeClr val="accent6">
                        <a:lumMod val="50000"/>
                      </a:schemeClr>
                    </a:solidFill>
                    <a:ea typeface="Cambria Math" panose="02040503050406030204" pitchFamily="18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b="1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∙ </m:t>
                    </m:r>
                  </m:oMath>
                </a14:m>
                <a:r>
                  <a:rPr lang="en-GB" b="1" dirty="0" smtClean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1)=0.33</a:t>
                </a:r>
                <a:r>
                  <a:rPr lang="en-GB" b="1" i="1" dirty="0" smtClean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 </a:t>
                </a:r>
                <a:r>
                  <a:rPr lang="en-GB" b="1" dirty="0" smtClean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</a:t>
                </a:r>
                <a:r>
                  <a:rPr lang="en-GB" b="1" dirty="0" err="1" smtClean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sqm</a:t>
                </a:r>
                <a:r>
                  <a:rPr lang="en-GB" b="1" dirty="0" smtClean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/days/lizard]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903" y="2708920"/>
                <a:ext cx="4190489" cy="3877985"/>
              </a:xfrm>
              <a:prstGeom prst="rect">
                <a:avLst/>
              </a:prstGeom>
              <a:blipFill>
                <a:blip r:embed="rId9"/>
                <a:stretch>
                  <a:fillRect t="-29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8"/>
          <a:stretch/>
        </p:blipFill>
        <p:spPr>
          <a:xfrm rot="2826960">
            <a:off x="4598734" y="3223046"/>
            <a:ext cx="742311" cy="9761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8"/>
          <a:stretch/>
        </p:blipFill>
        <p:spPr>
          <a:xfrm rot="18878159">
            <a:off x="4569595" y="1380785"/>
            <a:ext cx="742311" cy="9761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8"/>
          <a:stretch/>
        </p:blipFill>
        <p:spPr>
          <a:xfrm rot="18878159">
            <a:off x="8398602" y="2392868"/>
            <a:ext cx="742311" cy="9761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 bwMode="auto">
          <a:xfrm>
            <a:off x="4797893" y="1412776"/>
            <a:ext cx="5761809" cy="2233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Rectangle 8"/>
          <p:cNvSpPr/>
          <p:nvPr/>
        </p:nvSpPr>
        <p:spPr bwMode="auto">
          <a:xfrm>
            <a:off x="198840" y="1412776"/>
            <a:ext cx="4370424" cy="1728192"/>
          </a:xfrm>
          <a:prstGeom prst="rect">
            <a:avLst/>
          </a:prstGeom>
          <a:solidFill>
            <a:srgbClr val="E2E2F6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82" y="363830"/>
            <a:ext cx="8399876" cy="588818"/>
          </a:xfrm>
        </p:spPr>
        <p:txBody>
          <a:bodyPr/>
          <a:lstStyle/>
          <a:p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Lotka-Volterra</a:t>
            </a:r>
            <a:r>
              <a:rPr lang="en-GB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Predator-Prey equations</a:t>
            </a:r>
            <a:endParaRPr lang="en-GB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8630961" y="6541200"/>
            <a:ext cx="324492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700" b="1" kern="1200">
                <a:solidFill>
                  <a:schemeClr val="bg1"/>
                </a:solidFill>
                <a:latin typeface="+mn-lt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fld id="{103EA872-A674-449B-A120-B97244F8E91D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8178502" y="5094376"/>
            <a:ext cx="97614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500" b="1" dirty="0" smtClean="0">
                <a:solidFill>
                  <a:schemeClr val="bg1"/>
                </a:solidFill>
              </a:rPr>
              <a:t>© Benny </a:t>
            </a:r>
            <a:r>
              <a:rPr lang="en-GB" sz="500" b="1" dirty="0">
                <a:solidFill>
                  <a:schemeClr val="bg1"/>
                </a:solidFill>
              </a:rPr>
              <a:t>Trapp</a:t>
            </a:r>
            <a:r>
              <a:rPr lang="en-GB" sz="400" dirty="0">
                <a:solidFill>
                  <a:schemeClr val="bg1"/>
                </a:solidFill>
              </a:rPr>
              <a:t>,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400" dirty="0" smtClean="0">
                <a:solidFill>
                  <a:schemeClr val="bg1"/>
                </a:solidFill>
              </a:rPr>
              <a:t>CC </a:t>
            </a:r>
            <a:r>
              <a:rPr lang="en-GB" sz="400" dirty="0">
                <a:solidFill>
                  <a:schemeClr val="bg1"/>
                </a:solidFill>
              </a:rPr>
              <a:t>BY 3.0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&lt;</a:t>
            </a:r>
            <a:r>
              <a:rPr lang="en-GB" sz="200" dirty="0">
                <a:solidFill>
                  <a:schemeClr val="bg1"/>
                </a:solidFill>
              </a:rPr>
              <a:t>https://creativecommons.org/licenses/by/3.0&gt;, </a:t>
            </a:r>
            <a:endParaRPr lang="en-GB" sz="2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via </a:t>
            </a:r>
            <a:r>
              <a:rPr lang="en-GB" sz="200" dirty="0">
                <a:solidFill>
                  <a:schemeClr val="bg1"/>
                </a:solidFill>
              </a:rPr>
              <a:t>Wikimedia Commons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206780" y="1526923"/>
                <a:ext cx="4397972" cy="1499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GB" sz="2000" b="1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PREDATOR –</a:t>
                </a:r>
                <a:r>
                  <a:rPr lang="en-GB" sz="2800" b="1" dirty="0" smtClean="0">
                    <a:latin typeface="Ink Free" panose="03080402000500000000" pitchFamily="66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Lizard - P</a:t>
                </a:r>
              </a:p>
              <a:p>
                <a:pPr algn="ctr">
                  <a:spcBef>
                    <a:spcPts val="0"/>
                  </a:spcBef>
                </a:pPr>
                <a:endParaRPr lang="en-GB" sz="1000" b="1" dirty="0" smtClean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GB" dirty="0" smtClean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Death </a:t>
                </a:r>
                <a:r>
                  <a:rPr lang="en-GB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rate: </a:t>
                </a:r>
                <a:r>
                  <a:rPr lang="en-GB" b="1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d</a:t>
                </a:r>
                <a:r>
                  <a:rPr lang="en-GB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=</a:t>
                </a:r>
                <a:r>
                  <a:rPr lang="en-GB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1/4.5  </a:t>
                </a:r>
                <a:r>
                  <a:rPr lang="en-GB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[1/years</a:t>
                </a:r>
                <a:r>
                  <a:rPr lang="en-GB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]</a:t>
                </a:r>
                <a:endParaRPr lang="en-US" b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US" sz="10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GB" dirty="0" smtClean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Efficiency:</a:t>
                </a: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𝜺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𝟏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/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𝟔𝟏</m:t>
                    </m:r>
                  </m:oMath>
                </a14:m>
                <a:r>
                  <a:rPr lang="en-GB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</a:t>
                </a:r>
                <a:r>
                  <a:rPr lang="en-GB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[offspring/beetles/year]</a:t>
                </a:r>
                <a:endParaRPr lang="en-US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80" y="1526923"/>
                <a:ext cx="4397972" cy="1499898"/>
              </a:xfrm>
              <a:prstGeom prst="rect">
                <a:avLst/>
              </a:prstGeom>
              <a:blipFill>
                <a:blip r:embed="rId4"/>
                <a:stretch>
                  <a:fillRect t="-7692" b="-5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/>
          <p:cNvSpPr/>
          <p:nvPr/>
        </p:nvSpPr>
        <p:spPr bwMode="auto">
          <a:xfrm>
            <a:off x="180165" y="3319859"/>
            <a:ext cx="4402873" cy="1844215"/>
          </a:xfrm>
          <a:prstGeom prst="rect">
            <a:avLst/>
          </a:prstGeom>
          <a:solidFill>
            <a:srgbClr val="FFF2EB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198840" y="3442543"/>
                <a:ext cx="4280456" cy="15696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GB" sz="2000" b="1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PREY – </a:t>
                </a:r>
                <a:r>
                  <a:rPr lang="en-GB" sz="2800" b="1" dirty="0" smtClean="0">
                    <a:latin typeface="Ink Free" panose="03080402000500000000" pitchFamily="66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Beetle - N</a:t>
                </a:r>
              </a:p>
              <a:p>
                <a:pPr algn="ctr">
                  <a:spcBef>
                    <a:spcPts val="0"/>
                  </a:spcBef>
                </a:pPr>
                <a:endPara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GB" dirty="0" smtClean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Reproductive rate: </a:t>
                </a:r>
              </a:p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𝒓</m:t>
                      </m:r>
                      <m:r>
                        <a:rPr lang="en-GB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= 4</m:t>
                      </m:r>
                      <m:r>
                        <m:rPr>
                          <m:nor/>
                        </m:rPr>
                        <a:rPr lang="en-GB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offspring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GB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beetle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year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]</m:t>
                      </m:r>
                    </m:oMath>
                  </m:oMathPara>
                </a14:m>
                <a:endParaRPr lang="en-GB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GB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GB" dirty="0" smtClean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Clearance rate: 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𝒃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</m:oMath>
                </a14:m>
                <a:r>
                  <a:rPr lang="en-GB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0.33</a:t>
                </a:r>
                <a:r>
                  <a:rPr lang="en-GB" b="1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 </a:t>
                </a:r>
                <a:r>
                  <a:rPr lang="en-GB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</a:t>
                </a:r>
                <a:r>
                  <a:rPr lang="en-GB" dirty="0" err="1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sqm</a:t>
                </a:r>
                <a:r>
                  <a:rPr lang="en-GB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/days/lizard]</a:t>
                </a:r>
                <a:endParaRPr lang="en-US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40" y="3442543"/>
                <a:ext cx="4280456" cy="1569660"/>
              </a:xfrm>
              <a:prstGeom prst="rect">
                <a:avLst/>
              </a:prstGeom>
              <a:blipFill>
                <a:blip r:embed="rId5"/>
                <a:stretch>
                  <a:fillRect t="-7393" b="-7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8"/>
          <a:stretch/>
        </p:blipFill>
        <p:spPr>
          <a:xfrm rot="2826960">
            <a:off x="213567" y="3676360"/>
            <a:ext cx="742311" cy="9761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/>
          <p:cNvSpPr txBox="1"/>
          <p:nvPr/>
        </p:nvSpPr>
        <p:spPr>
          <a:xfrm>
            <a:off x="4603186" y="7073509"/>
            <a:ext cx="301056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endParaRPr lang="en-US" sz="2400" b="1" dirty="0" smtClean="0">
              <a:solidFill>
                <a:schemeClr val="accent4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400" b="1" dirty="0">
              <a:solidFill>
                <a:schemeClr val="accent4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400" b="1" dirty="0">
              <a:solidFill>
                <a:schemeClr val="accent4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491541" y="1616763"/>
            <a:ext cx="1417264" cy="1417264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5447134" y="1582885"/>
            <a:ext cx="1413989" cy="148502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604737" y="2063785"/>
            <a:ext cx="1190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800" b="1" i="1" dirty="0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P</a:t>
            </a:r>
            <a:endParaRPr lang="en-US" sz="2000" b="1" i="1" dirty="0"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552870" y="2063785"/>
            <a:ext cx="1188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800" b="1" i="1" dirty="0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N</a:t>
            </a:r>
            <a:endParaRPr lang="en-US" sz="2000" b="1" i="1" dirty="0"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p:sp>
        <p:nvSpPr>
          <p:cNvPr id="7" name="Curved Right Arrow 6"/>
          <p:cNvSpPr/>
          <p:nvPr/>
        </p:nvSpPr>
        <p:spPr bwMode="auto">
          <a:xfrm rot="16200000">
            <a:off x="5865553" y="2629302"/>
            <a:ext cx="604215" cy="746320"/>
          </a:xfrm>
          <a:prstGeom prst="curvedRightArrow">
            <a:avLst>
              <a:gd name="adj1" fmla="val 3516"/>
              <a:gd name="adj2" fmla="val 29576"/>
              <a:gd name="adj3" fmla="val 25000"/>
            </a:avLst>
          </a:prstGeom>
          <a:solidFill>
            <a:schemeClr val="accent4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558005" y="3184338"/>
            <a:ext cx="11881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400" b="1" i="1" dirty="0" smtClean="0">
                <a:solidFill>
                  <a:schemeClr val="accent6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r</a:t>
            </a:r>
            <a:endParaRPr lang="en-US" sz="1800" b="1" i="1" dirty="0">
              <a:solidFill>
                <a:schemeClr val="accent6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6540821" y="2325395"/>
            <a:ext cx="238276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Rectangle 41"/>
          <p:cNvSpPr/>
          <p:nvPr/>
        </p:nvSpPr>
        <p:spPr>
          <a:xfrm>
            <a:off x="6652762" y="1868729"/>
            <a:ext cx="11881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400" b="1" i="1" dirty="0" err="1" smtClean="0">
                <a:solidFill>
                  <a:schemeClr val="accent6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b</a:t>
            </a:r>
            <a:r>
              <a:rPr lang="en-US" sz="2400" b="1" i="1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NP</a:t>
            </a:r>
            <a:endParaRPr lang="en-US" sz="1800" b="1" i="1" dirty="0"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9438454" y="2525049"/>
            <a:ext cx="576064" cy="51280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Rectangle 48"/>
          <p:cNvSpPr/>
          <p:nvPr/>
        </p:nvSpPr>
        <p:spPr>
          <a:xfrm>
            <a:off x="9613598" y="2959226"/>
            <a:ext cx="11881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400" b="1" dirty="0" smtClean="0">
                <a:solidFill>
                  <a:schemeClr val="accent4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𝑑</a:t>
            </a:r>
            <a:r>
              <a:rPr lang="en-US" sz="2400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P</a:t>
            </a:r>
            <a:endParaRPr lang="en-US" sz="1800" b="1" dirty="0"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8441346" y="5159537"/>
                <a:ext cx="3532623" cy="10740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𝑷</m:t>
                        </m:r>
                      </m:e>
                    </m:acc>
                    <m:r>
                      <a:rPr lang="en-GB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𝒓</m:t>
                        </m:r>
                      </m:num>
                      <m:den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𝒃</m:t>
                        </m:r>
                      </m:den>
                    </m:f>
                    <m:r>
                      <a:rPr lang="en-GB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𝟏𝟐</m:t>
                    </m:r>
                  </m:oMath>
                </a14:m>
                <a:r>
                  <a:rPr lang="en-US" sz="2000" b="1" dirty="0" smtClean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[#/</a:t>
                </a:r>
                <a:r>
                  <a:rPr lang="en-US" sz="2000" b="1" dirty="0" err="1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sqm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]=240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[#]</a:t>
                </a:r>
                <a:endParaRPr lang="en-US" sz="2000" b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𝑵</m:t>
                        </m:r>
                      </m:e>
                    </m:acc>
                    <m:r>
                      <a:rPr lang="en-GB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f>
                      <m:fPr>
                        <m:ctrlP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𝒅</m:t>
                        </m:r>
                      </m:num>
                      <m:den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𝜺</m:t>
                        </m:r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∙</m:t>
                        </m:r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𝒃</m:t>
                        </m:r>
                      </m:den>
                    </m:f>
                    <m:r>
                      <a:rPr lang="en-GB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𝟒𝟎</m:t>
                    </m:r>
                    <m:r>
                      <a:rPr lang="en-GB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.</m:t>
                    </m:r>
                    <m:r>
                      <a:rPr lang="en-GB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𝟓</m:t>
                    </m:r>
                  </m:oMath>
                </a14:m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[#/</a:t>
                </a:r>
                <a:r>
                  <a:rPr lang="en-US" sz="2000" b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sqm</a:t>
                </a:r>
                <a:r>
                  <a:rPr lang="en-US" sz="2000" b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]=811[#]</a:t>
                </a:r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US" sz="20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346" y="5159537"/>
                <a:ext cx="3532623" cy="1074012"/>
              </a:xfrm>
              <a:prstGeom prst="rect">
                <a:avLst/>
              </a:prstGeom>
              <a:blipFill>
                <a:blip r:embed="rId7"/>
                <a:stretch>
                  <a:fillRect l="-345" t="-44633" r="-4145" b="-22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/>
              <p:cNvSpPr txBox="1"/>
              <p:nvPr/>
            </p:nvSpPr>
            <p:spPr>
              <a:xfrm>
                <a:off x="3662503" y="4815834"/>
                <a:ext cx="5261086" cy="14934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GB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#</m:t>
                              </m:r>
                              <m:r>
                                <a:rPr lang="en-GB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𝑷</m:t>
                              </m:r>
                            </m:num>
                            <m:den>
                              <m:r>
                                <a:rPr lang="en-GB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𝑽</m:t>
                              </m:r>
                              <m:r>
                                <a:rPr lang="en-GB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 panose="020B0606030504020204" pitchFamily="34" charset="0"/>
                                </a:rPr>
                                <m:t>∙</m:t>
                              </m:r>
                              <m:r>
                                <a:rPr lang="en-GB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𝑻</m:t>
                              </m:r>
                            </m:den>
                          </m:f>
                        </m:e>
                      </m:d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 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0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𝒅𝑷</m:t>
                          </m:r>
                        </m:num>
                        <m:den>
                          <m:r>
                            <a:rPr lang="en-GB" sz="20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𝜺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𝒃𝑵𝑷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𝒅𝑷</m:t>
                      </m:r>
                    </m:oMath>
                  </m:oMathPara>
                </a14:m>
                <a:endParaRPr lang="en-US" sz="2000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US" sz="20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GB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#</m:t>
                              </m:r>
                              <m:r>
                                <a:rPr lang="en-GB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𝑵</m:t>
                              </m:r>
                            </m:num>
                            <m:den>
                              <m:r>
                                <a:rPr lang="en-GB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𝑽</m:t>
                              </m:r>
                              <m:r>
                                <a:rPr lang="en-GB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 panose="020B0606030504020204" pitchFamily="34" charset="0"/>
                                </a:rPr>
                                <m:t>∙</m:t>
                              </m:r>
                              <m:r>
                                <a:rPr lang="en-GB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𝑻</m:t>
                              </m:r>
                            </m:den>
                          </m:f>
                        </m:e>
                      </m:d>
                      <m:r>
                        <a:rPr lang="en-GB" sz="20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 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0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</m:t>
                          </m:r>
                          <m:r>
                            <a:rPr lang="en-GB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𝑵</m:t>
                          </m:r>
                        </m:num>
                        <m:den>
                          <m:r>
                            <a:rPr lang="en-GB" sz="20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0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0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0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𝒃𝑵𝑷</m:t>
                      </m:r>
                      <m:r>
                        <a:rPr lang="en-GB" sz="20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r>
                        <a:rPr lang="en-GB" sz="20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𝒓𝑵</m:t>
                      </m:r>
                    </m:oMath>
                  </m:oMathPara>
                </a14:m>
                <a:endParaRPr lang="en-US" sz="20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503" y="4815834"/>
                <a:ext cx="5261086" cy="14934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7347579" y="2247135"/>
            <a:ext cx="1116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times</a:t>
            </a:r>
            <a:r>
              <a:rPr lang="en-GB" sz="2400" b="1" i="1" dirty="0" smtClean="0">
                <a:solidFill>
                  <a:schemeClr val="accent4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 </a:t>
            </a:r>
            <a:r>
              <a:rPr lang="el-GR" sz="2400" b="1" i="1" dirty="0" smtClean="0">
                <a:solidFill>
                  <a:schemeClr val="accent4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ε</a:t>
            </a:r>
            <a:endParaRPr lang="en-GB" sz="2400" dirty="0"/>
          </a:p>
        </p:txBody>
      </p:sp>
      <p:sp>
        <p:nvSpPr>
          <p:cNvPr id="5" name="Oval Callout 4"/>
          <p:cNvSpPr/>
          <p:nvPr/>
        </p:nvSpPr>
        <p:spPr bwMode="auto">
          <a:xfrm>
            <a:off x="4667941" y="4082094"/>
            <a:ext cx="936104" cy="524998"/>
          </a:xfrm>
          <a:prstGeom prst="wedgeEllipseCallout">
            <a:avLst>
              <a:gd name="adj1" fmla="val 17833"/>
              <a:gd name="adj2" fmla="val 78829"/>
            </a:avLst>
          </a:prstGeom>
          <a:solidFill>
            <a:schemeClr val="accent4"/>
          </a:solidFill>
          <a:ln w="9525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units</a:t>
            </a: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Oval Callout 31"/>
          <p:cNvSpPr/>
          <p:nvPr/>
        </p:nvSpPr>
        <p:spPr bwMode="auto">
          <a:xfrm>
            <a:off x="6293047" y="4008016"/>
            <a:ext cx="1674368" cy="524998"/>
          </a:xfrm>
          <a:prstGeom prst="wedgeEllipseCallout">
            <a:avLst>
              <a:gd name="adj1" fmla="val -41580"/>
              <a:gd name="adj2" fmla="val 87900"/>
            </a:avLst>
          </a:prstGeom>
          <a:solidFill>
            <a:schemeClr val="accent4"/>
          </a:solidFill>
          <a:ln w="9525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equations</a:t>
            </a: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Oval Callout 33"/>
          <p:cNvSpPr/>
          <p:nvPr/>
        </p:nvSpPr>
        <p:spPr bwMode="auto">
          <a:xfrm>
            <a:off x="10224697" y="4354577"/>
            <a:ext cx="1682153" cy="524998"/>
          </a:xfrm>
          <a:prstGeom prst="wedgeEllipseCallout">
            <a:avLst>
              <a:gd name="adj1" fmla="val -18972"/>
              <a:gd name="adj2" fmla="val 80643"/>
            </a:avLst>
          </a:prstGeom>
          <a:solidFill>
            <a:schemeClr val="accent4"/>
          </a:solidFill>
          <a:ln w="9525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equilibria</a:t>
            </a: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885021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333465" y="4797152"/>
            <a:ext cx="3709256" cy="13425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82" y="363830"/>
            <a:ext cx="10056060" cy="588818"/>
          </a:xfrm>
        </p:spPr>
        <p:txBody>
          <a:bodyPr/>
          <a:lstStyle/>
          <a:p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Lotka-Volterra</a:t>
            </a:r>
            <a:r>
              <a:rPr lang="en-GB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Predator-Prey, plot in time (75 years)</a:t>
            </a:r>
            <a:endParaRPr lang="en-GB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8630961" y="6541200"/>
            <a:ext cx="324492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700" b="1" kern="1200">
                <a:solidFill>
                  <a:schemeClr val="bg1"/>
                </a:solidFill>
                <a:latin typeface="+mn-lt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fld id="{103EA872-A674-449B-A120-B97244F8E91D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8178502" y="5508536"/>
            <a:ext cx="97614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500" b="1" dirty="0" smtClean="0">
                <a:solidFill>
                  <a:schemeClr val="bg1"/>
                </a:solidFill>
              </a:rPr>
              <a:t>© Benny </a:t>
            </a:r>
            <a:r>
              <a:rPr lang="en-GB" sz="500" b="1" dirty="0">
                <a:solidFill>
                  <a:schemeClr val="bg1"/>
                </a:solidFill>
              </a:rPr>
              <a:t>Trapp</a:t>
            </a:r>
            <a:r>
              <a:rPr lang="en-GB" sz="400" dirty="0">
                <a:solidFill>
                  <a:schemeClr val="bg1"/>
                </a:solidFill>
              </a:rPr>
              <a:t>,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400" dirty="0" smtClean="0">
                <a:solidFill>
                  <a:schemeClr val="bg1"/>
                </a:solidFill>
              </a:rPr>
              <a:t>CC </a:t>
            </a:r>
            <a:r>
              <a:rPr lang="en-GB" sz="400" dirty="0">
                <a:solidFill>
                  <a:schemeClr val="bg1"/>
                </a:solidFill>
              </a:rPr>
              <a:t>BY 3.0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&lt;</a:t>
            </a:r>
            <a:r>
              <a:rPr lang="en-GB" sz="200" dirty="0">
                <a:solidFill>
                  <a:schemeClr val="bg1"/>
                </a:solidFill>
              </a:rPr>
              <a:t>https://creativecommons.org/licenses/by/3.0&gt;, </a:t>
            </a:r>
            <a:endParaRPr lang="en-GB" sz="2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via </a:t>
            </a:r>
            <a:r>
              <a:rPr lang="en-GB" sz="200" dirty="0">
                <a:solidFill>
                  <a:schemeClr val="bg1"/>
                </a:solidFill>
              </a:rPr>
              <a:t>Wikimedia Commons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395200" y="1384756"/>
                <a:ext cx="2686010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GB" sz="20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Initial populations:</a:t>
                </a:r>
                <a:endParaRPr lang="en-GB" sz="1000" dirty="0" smtClean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𝑷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= </a:t>
                </a:r>
                <a:r>
                  <a:rPr lang="en-GB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100/V = 5</a:t>
                </a: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𝑵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= </a:t>
                </a:r>
                <a:r>
                  <a:rPr lang="en-GB" b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500/V = 25</a:t>
                </a: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With 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V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= 20 [</a:t>
                </a:r>
                <a:r>
                  <a:rPr lang="en-US" b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sqm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]</a:t>
                </a:r>
              </a:p>
              <a:p>
                <a:pPr algn="ctr">
                  <a:spcBef>
                    <a:spcPts val="0"/>
                  </a:spcBef>
                </a:pP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00" y="1384756"/>
                <a:ext cx="2686010" cy="1292662"/>
              </a:xfrm>
              <a:prstGeom prst="rect">
                <a:avLst/>
              </a:prstGeom>
              <a:blipFill>
                <a:blip r:embed="rId4"/>
                <a:stretch>
                  <a:fillRect t="-61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/>
              <p:cNvSpPr txBox="1"/>
              <p:nvPr/>
            </p:nvSpPr>
            <p:spPr>
              <a:xfrm>
                <a:off x="262041" y="3212976"/>
                <a:ext cx="2952328" cy="11691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0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𝒅𝑷</m:t>
                          </m:r>
                        </m:num>
                        <m:den>
                          <m:r>
                            <a:rPr lang="en-GB" sz="20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𝜺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𝒃𝑵𝑷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𝒅𝑷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, </m:t>
                      </m:r>
                    </m:oMath>
                  </m:oMathPara>
                </a14:m>
                <a:endParaRPr lang="en-GB" sz="2400" b="1" i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0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</m:t>
                          </m:r>
                          <m:r>
                            <a:rPr lang="en-GB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𝑵</m:t>
                          </m:r>
                        </m:num>
                        <m:den>
                          <m:r>
                            <a:rPr lang="en-GB" sz="20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0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0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0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𝒃𝑵𝑷</m:t>
                      </m:r>
                      <m:r>
                        <a:rPr lang="en-GB" sz="20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r>
                        <a:rPr lang="en-GB" sz="20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𝒓𝑵</m:t>
                      </m:r>
                    </m:oMath>
                  </m:oMathPara>
                </a14:m>
                <a:endParaRPr lang="en-US" sz="24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41" y="3212976"/>
                <a:ext cx="2952328" cy="11691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070" y="1700330"/>
            <a:ext cx="7162980" cy="47530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58938" y="5139204"/>
            <a:ext cx="368378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Populations </a:t>
            </a: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beetles and lizards </a:t>
            </a: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oscillate every, approximately, </a:t>
            </a:r>
          </a:p>
          <a:p>
            <a:pPr algn="ctr">
              <a:spcBef>
                <a:spcPts val="0"/>
              </a:spcBef>
            </a:pP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 years.</a:t>
            </a:r>
          </a:p>
        </p:txBody>
      </p:sp>
      <p:sp>
        <p:nvSpPr>
          <p:cNvPr id="18" name="Oval Callout 17"/>
          <p:cNvSpPr/>
          <p:nvPr/>
        </p:nvSpPr>
        <p:spPr bwMode="auto">
          <a:xfrm>
            <a:off x="6167214" y="1442967"/>
            <a:ext cx="936104" cy="373785"/>
          </a:xfrm>
          <a:prstGeom prst="wedgeEllipseCallout">
            <a:avLst>
              <a:gd name="adj1" fmla="val -53763"/>
              <a:gd name="adj2" fmla="val 88976"/>
            </a:avLst>
          </a:prstGeom>
          <a:solidFill>
            <a:srgbClr val="171748">
              <a:alpha val="50196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32"/>
              </a:spcBef>
            </a:pPr>
            <a:r>
              <a:rPr lang="en-GB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6892</a:t>
            </a: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Callout 18"/>
          <p:cNvSpPr/>
          <p:nvPr/>
        </p:nvSpPr>
        <p:spPr bwMode="auto">
          <a:xfrm>
            <a:off x="6311230" y="4961393"/>
            <a:ext cx="936104" cy="373785"/>
          </a:xfrm>
          <a:prstGeom prst="wedgeEllipseCallout">
            <a:avLst>
              <a:gd name="adj1" fmla="val -60867"/>
              <a:gd name="adj2" fmla="val 77856"/>
            </a:avLst>
          </a:prstGeom>
          <a:solidFill>
            <a:srgbClr val="171748">
              <a:alpha val="50196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32"/>
              </a:spcBef>
            </a:pPr>
            <a:r>
              <a:rPr lang="en-GB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475</a:t>
            </a:r>
          </a:p>
        </p:txBody>
      </p:sp>
      <p:sp>
        <p:nvSpPr>
          <p:cNvPr id="20" name="Oval Callout 19"/>
          <p:cNvSpPr/>
          <p:nvPr/>
        </p:nvSpPr>
        <p:spPr bwMode="auto">
          <a:xfrm>
            <a:off x="10919742" y="4961392"/>
            <a:ext cx="504056" cy="373785"/>
          </a:xfrm>
          <a:prstGeom prst="wedgeEllipseCallout">
            <a:avLst>
              <a:gd name="adj1" fmla="val -54411"/>
              <a:gd name="adj2" fmla="val 152728"/>
            </a:avLst>
          </a:prstGeom>
          <a:solidFill>
            <a:srgbClr val="171748">
              <a:alpha val="50196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32"/>
              </a:spcBef>
            </a:pPr>
            <a:r>
              <a:rPr lang="en-GB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Oval Callout 20"/>
          <p:cNvSpPr/>
          <p:nvPr/>
        </p:nvSpPr>
        <p:spPr bwMode="auto">
          <a:xfrm>
            <a:off x="10199662" y="4649333"/>
            <a:ext cx="792088" cy="373785"/>
          </a:xfrm>
          <a:prstGeom prst="wedgeEllipseCallout">
            <a:avLst>
              <a:gd name="adj1" fmla="val -10658"/>
              <a:gd name="adj2" fmla="val 216434"/>
            </a:avLst>
          </a:prstGeom>
          <a:solidFill>
            <a:srgbClr val="171748">
              <a:alpha val="50196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432"/>
              </a:spcBef>
            </a:pPr>
            <a:r>
              <a:rPr lang="en-GB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99</a:t>
            </a: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74374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358938" y="4600419"/>
            <a:ext cx="3801515" cy="178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82" y="363830"/>
            <a:ext cx="9696020" cy="588818"/>
          </a:xfrm>
        </p:spPr>
        <p:txBody>
          <a:bodyPr/>
          <a:lstStyle/>
          <a:p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Lotka-Volterra</a:t>
            </a:r>
            <a:r>
              <a:rPr lang="en-GB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Predator-Prey, phase plane plot</a:t>
            </a:r>
            <a:endParaRPr lang="en-GB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78502" y="5339038"/>
            <a:ext cx="97614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500" b="1" dirty="0" smtClean="0">
                <a:solidFill>
                  <a:schemeClr val="bg1"/>
                </a:solidFill>
              </a:rPr>
              <a:t>© Benny </a:t>
            </a:r>
            <a:r>
              <a:rPr lang="en-GB" sz="500" b="1" dirty="0">
                <a:solidFill>
                  <a:schemeClr val="bg1"/>
                </a:solidFill>
              </a:rPr>
              <a:t>Trapp</a:t>
            </a:r>
            <a:r>
              <a:rPr lang="en-GB" sz="400" dirty="0">
                <a:solidFill>
                  <a:schemeClr val="bg1"/>
                </a:solidFill>
              </a:rPr>
              <a:t>,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400" dirty="0" smtClean="0">
                <a:solidFill>
                  <a:schemeClr val="bg1"/>
                </a:solidFill>
              </a:rPr>
              <a:t>CC </a:t>
            </a:r>
            <a:r>
              <a:rPr lang="en-GB" sz="400" dirty="0">
                <a:solidFill>
                  <a:schemeClr val="bg1"/>
                </a:solidFill>
              </a:rPr>
              <a:t>BY 3.0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&lt;</a:t>
            </a:r>
            <a:r>
              <a:rPr lang="en-GB" sz="200" dirty="0">
                <a:solidFill>
                  <a:schemeClr val="bg1"/>
                </a:solidFill>
              </a:rPr>
              <a:t>https://creativecommons.org/licenses/by/3.0&gt;, </a:t>
            </a:r>
            <a:endParaRPr lang="en-GB" sz="2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via </a:t>
            </a:r>
            <a:r>
              <a:rPr lang="en-GB" sz="200" dirty="0">
                <a:solidFill>
                  <a:schemeClr val="bg1"/>
                </a:solidFill>
              </a:rPr>
              <a:t>Wikimedia Commons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148" y="1232520"/>
            <a:ext cx="7262007" cy="4818715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 bwMode="auto">
          <a:xfrm>
            <a:off x="7711538" y="4119565"/>
            <a:ext cx="648072" cy="619731"/>
          </a:xfrm>
          <a:prstGeom prst="downArrow">
            <a:avLst/>
          </a:prstGeom>
          <a:solidFill>
            <a:schemeClr val="accent5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395200" y="1384756"/>
                <a:ext cx="2686010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GB" sz="20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Initial populations:</a:t>
                </a:r>
                <a:endParaRPr lang="en-GB" sz="1000" dirty="0" smtClean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𝑷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= </a:t>
                </a:r>
                <a:r>
                  <a:rPr lang="en-GB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100/V = 5</a:t>
                </a: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𝑵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= </a:t>
                </a:r>
                <a:r>
                  <a:rPr lang="en-GB" b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500/V = 25</a:t>
                </a: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With </a:t>
                </a:r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V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= 20 [</a:t>
                </a:r>
                <a:r>
                  <a:rPr lang="en-US" b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sqm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]</a:t>
                </a:r>
              </a:p>
              <a:p>
                <a:pPr algn="ctr">
                  <a:spcBef>
                    <a:spcPts val="0"/>
                  </a:spcBef>
                </a:pP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00" y="1384756"/>
                <a:ext cx="2686010" cy="1292662"/>
              </a:xfrm>
              <a:prstGeom prst="rect">
                <a:avLst/>
              </a:prstGeom>
              <a:blipFill>
                <a:blip r:embed="rId5"/>
                <a:stretch>
                  <a:fillRect t="-61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262041" y="3212976"/>
                <a:ext cx="2952328" cy="11691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0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𝒅𝑷</m:t>
                          </m:r>
                        </m:num>
                        <m:den>
                          <m:r>
                            <a:rPr lang="en-GB" sz="20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𝜺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𝒃𝑵𝑷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𝒅𝑷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, </m:t>
                      </m:r>
                    </m:oMath>
                  </m:oMathPara>
                </a14:m>
                <a:endParaRPr lang="en-GB" sz="2400" b="1" i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0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</m:t>
                          </m:r>
                          <m:r>
                            <a:rPr lang="en-GB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𝑵</m:t>
                          </m:r>
                        </m:num>
                        <m:den>
                          <m:r>
                            <a:rPr lang="en-GB" sz="20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0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0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0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𝒃𝑵𝑷</m:t>
                      </m:r>
                      <m:r>
                        <a:rPr lang="en-GB" sz="20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r>
                        <a:rPr lang="en-GB" sz="20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𝒓𝑵</m:t>
                      </m:r>
                    </m:oMath>
                  </m:oMathPara>
                </a14:m>
                <a:endParaRPr lang="en-US" sz="24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41" y="3212976"/>
                <a:ext cx="2952328" cy="11691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82430" y="4739296"/>
            <a:ext cx="36837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populations never reach the equilibrium.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533589" y="5448037"/>
                <a:ext cx="3532623" cy="10740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𝑃</m:t>
                        </m:r>
                      </m:e>
                    </m:acc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𝑟</m:t>
                        </m:r>
                      </m:num>
                      <m:den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𝑏</m:t>
                        </m:r>
                      </m:den>
                    </m:f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=12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[#/</a:t>
                </a:r>
                <a:r>
                  <a:rPr lang="en-US" sz="2000" dirty="0" err="1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sqm</a:t>
                </a:r>
                <a:r>
                  <a:rPr lang="en-US" sz="20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]=240</a:t>
                </a:r>
                <a:r>
                  <a:rPr lang="en-US" sz="20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[#]</a:t>
                </a:r>
                <a:endParaRPr lang="en-US" sz="2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𝑁</m:t>
                        </m:r>
                      </m:e>
                    </m:acc>
                    <m:r>
                      <a:rPr lang="en-GB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f>
                      <m:fPr>
                        <m:ctrlP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𝑑</m:t>
                        </m:r>
                      </m:num>
                      <m:den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𝜀</m:t>
                        </m:r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∙</m:t>
                        </m:r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𝑏</m:t>
                        </m:r>
                      </m:den>
                    </m:f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=40.5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[#/</a:t>
                </a:r>
                <a:r>
                  <a:rPr lang="en-US" sz="2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sqm</a:t>
                </a:r>
                <a:r>
                  <a:rPr lang="en-US" sz="20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]=811[#]</a:t>
                </a: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US" sz="20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89" y="5448037"/>
                <a:ext cx="3532623" cy="1074012"/>
              </a:xfrm>
              <a:prstGeom prst="rect">
                <a:avLst/>
              </a:prstGeom>
              <a:blipFill>
                <a:blip r:embed="rId7"/>
                <a:stretch>
                  <a:fillRect l="-518" t="-46023" r="-3627" b="-17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665702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 bwMode="auto">
          <a:xfrm>
            <a:off x="5591150" y="1412775"/>
            <a:ext cx="5472608" cy="2592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82" y="363830"/>
            <a:ext cx="10776140" cy="588818"/>
          </a:xfrm>
        </p:spPr>
        <p:txBody>
          <a:bodyPr/>
          <a:lstStyle/>
          <a:p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Lotka-Volterra</a:t>
            </a:r>
            <a:r>
              <a:rPr lang="en-GB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Predator-Prey</a:t>
            </a:r>
            <a:r>
              <a:rPr lang="en-GB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Mortality due to </a:t>
            </a:r>
            <a:r>
              <a:rPr lang="en-GB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hunger</a:t>
            </a:r>
            <a:endParaRPr lang="en-GB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8630961" y="6541200"/>
            <a:ext cx="324492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700" b="1" kern="1200">
                <a:solidFill>
                  <a:schemeClr val="bg1"/>
                </a:solidFill>
                <a:latin typeface="+mn-lt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5762113" y="5028689"/>
            <a:ext cx="97614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500" b="1" dirty="0" smtClean="0">
                <a:solidFill>
                  <a:schemeClr val="bg1"/>
                </a:solidFill>
              </a:rPr>
              <a:t>© Benny </a:t>
            </a:r>
            <a:r>
              <a:rPr lang="en-GB" sz="500" b="1" dirty="0">
                <a:solidFill>
                  <a:schemeClr val="bg1"/>
                </a:solidFill>
              </a:rPr>
              <a:t>Trapp</a:t>
            </a:r>
            <a:r>
              <a:rPr lang="en-GB" sz="400" dirty="0">
                <a:solidFill>
                  <a:schemeClr val="bg1"/>
                </a:solidFill>
              </a:rPr>
              <a:t>,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400" dirty="0" smtClean="0">
                <a:solidFill>
                  <a:schemeClr val="bg1"/>
                </a:solidFill>
              </a:rPr>
              <a:t>CC </a:t>
            </a:r>
            <a:r>
              <a:rPr lang="en-GB" sz="400" dirty="0">
                <a:solidFill>
                  <a:schemeClr val="bg1"/>
                </a:solidFill>
              </a:rPr>
              <a:t>BY 3.0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&lt;</a:t>
            </a:r>
            <a:r>
              <a:rPr lang="en-GB" sz="200" dirty="0">
                <a:solidFill>
                  <a:schemeClr val="bg1"/>
                </a:solidFill>
              </a:rPr>
              <a:t>https://creativecommons.org/licenses/by/3.0&gt;, </a:t>
            </a:r>
            <a:endParaRPr lang="en-GB" sz="2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via </a:t>
            </a:r>
            <a:r>
              <a:rPr lang="en-GB" sz="200" dirty="0">
                <a:solidFill>
                  <a:schemeClr val="bg1"/>
                </a:solidFill>
              </a:rPr>
              <a:t>Wikimedia Commons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03186" y="7073509"/>
            <a:ext cx="301056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endParaRPr lang="en-US" sz="2400" b="1" dirty="0" smtClean="0">
              <a:solidFill>
                <a:schemeClr val="accent4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400" b="1" dirty="0">
              <a:solidFill>
                <a:schemeClr val="accent4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400" b="1" dirty="0">
              <a:solidFill>
                <a:schemeClr val="accent4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491541" y="1616763"/>
            <a:ext cx="1417264" cy="1417264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6164366" y="1582885"/>
            <a:ext cx="1413989" cy="148502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604737" y="2063785"/>
            <a:ext cx="1190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800" b="1" i="1" dirty="0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P</a:t>
            </a:r>
            <a:endParaRPr lang="en-US" sz="2000" b="1" i="1" dirty="0"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270102" y="2063785"/>
            <a:ext cx="1188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800" b="1" i="1" dirty="0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N</a:t>
            </a:r>
            <a:endParaRPr lang="en-US" sz="2000" b="1" i="1" dirty="0"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p:sp>
        <p:nvSpPr>
          <p:cNvPr id="7" name="Curved Right Arrow 6"/>
          <p:cNvSpPr/>
          <p:nvPr/>
        </p:nvSpPr>
        <p:spPr bwMode="auto">
          <a:xfrm rot="16200000">
            <a:off x="6582785" y="2629302"/>
            <a:ext cx="604215" cy="746320"/>
          </a:xfrm>
          <a:prstGeom prst="curvedRightArrow">
            <a:avLst>
              <a:gd name="adj1" fmla="val 3516"/>
              <a:gd name="adj2" fmla="val 29576"/>
              <a:gd name="adj3" fmla="val 25000"/>
            </a:avLst>
          </a:prstGeom>
          <a:solidFill>
            <a:schemeClr val="accent4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275237" y="3184338"/>
            <a:ext cx="11881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400" b="1" i="1" dirty="0" smtClean="0">
                <a:solidFill>
                  <a:schemeClr val="accent6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r</a:t>
            </a:r>
            <a:endParaRPr lang="en-US" sz="1800" b="1" i="1" dirty="0">
              <a:solidFill>
                <a:schemeClr val="accent6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7195397" y="2325395"/>
            <a:ext cx="172819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Rectangle 41"/>
          <p:cNvSpPr/>
          <p:nvPr/>
        </p:nvSpPr>
        <p:spPr>
          <a:xfrm>
            <a:off x="7411421" y="1816186"/>
            <a:ext cx="11881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l-GR" sz="2400" b="1" i="1" dirty="0" smtClean="0">
                <a:solidFill>
                  <a:schemeClr val="accent4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ε</a:t>
            </a:r>
            <a:r>
              <a:rPr lang="en-US" sz="2400" b="1" i="1" dirty="0" err="1" smtClean="0">
                <a:solidFill>
                  <a:schemeClr val="accent6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b</a:t>
            </a:r>
            <a:r>
              <a:rPr lang="en-US" sz="2400" b="1" i="1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NP</a:t>
            </a:r>
            <a:endParaRPr lang="en-US" sz="1800" b="1" i="1" dirty="0"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9438454" y="2525049"/>
            <a:ext cx="576064" cy="51280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Rectangle 48"/>
          <p:cNvSpPr/>
          <p:nvPr/>
        </p:nvSpPr>
        <p:spPr>
          <a:xfrm>
            <a:off x="9613598" y="2959226"/>
            <a:ext cx="11881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400" b="1" dirty="0" smtClean="0">
                <a:solidFill>
                  <a:schemeClr val="accent4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𝑑</a:t>
            </a:r>
            <a:r>
              <a:rPr lang="en-US" sz="2400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P</a:t>
            </a:r>
            <a:endParaRPr lang="en-US" sz="1800" b="1" dirty="0"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7258053" y="5145884"/>
                <a:ext cx="4445809" cy="11628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𝑷</m:t>
                        </m:r>
                      </m:e>
                    </m:acc>
                    <m:r>
                      <a:rPr lang="en-GB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𝒓</m:t>
                        </m:r>
                      </m:num>
                      <m:den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𝒃</m:t>
                        </m:r>
                      </m:den>
                    </m:f>
                    <m:r>
                      <a:rPr lang="en-GB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𝟏𝟐</m:t>
                    </m:r>
                  </m:oMath>
                </a14:m>
                <a:r>
                  <a:rPr lang="en-US" sz="2000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[#/</a:t>
                </a:r>
                <a:r>
                  <a:rPr lang="en-US" sz="2000" b="1" dirty="0" err="1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sqm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]=240[#]</a:t>
                </a:r>
                <a:endParaRPr lang="en-US" sz="2000" b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𝑵</m:t>
                        </m:r>
                      </m:e>
                    </m:acc>
                    <m:r>
                      <a:rPr lang="en-GB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f>
                      <m:fPr>
                        <m:ctrlP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𝒅</m:t>
                        </m:r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GB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Open Sans" panose="020B0606030504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GB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Open Sans" panose="020B0606030504020204" pitchFamily="34" charset="0"/>
                                  </a:rPr>
                                  <m:t>𝒅</m:t>
                                </m:r>
                              </m:e>
                              <m:sup>
                                <m:r>
                                  <a:rPr lang="en-GB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Open Sans" panose="020B0606030504020204" pitchFamily="34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GB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+</m:t>
                            </m:r>
                            <m:r>
                              <a:rPr lang="en-GB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𝟒</m:t>
                            </m:r>
                            <m:r>
                              <a:rPr lang="en-GB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∙</m:t>
                            </m:r>
                            <m:r>
                              <a:rPr lang="en-GB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𝒃</m:t>
                            </m:r>
                            <m:r>
                              <a:rPr lang="en-GB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∙</m:t>
                            </m:r>
                            <m:r>
                              <a:rPr lang="en-GB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𝜺</m:t>
                            </m:r>
                            <m:r>
                              <a:rPr lang="en-GB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∙</m:t>
                            </m:r>
                            <m:r>
                              <a:rPr lang="en-GB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𝒖</m:t>
                            </m:r>
                          </m:e>
                        </m:rad>
                      </m:num>
                      <m:den>
                        <m:r>
                          <a:rPr lang="en-GB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𝟐</m:t>
                        </m:r>
                        <m:r>
                          <a:rPr lang="en-GB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∙</m:t>
                        </m:r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𝜺</m:t>
                        </m:r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∙</m:t>
                        </m:r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𝒃</m:t>
                        </m:r>
                      </m:den>
                    </m:f>
                    <m:r>
                      <a:rPr lang="en-GB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𝟒𝟖</m:t>
                    </m:r>
                  </m:oMath>
                </a14:m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[#/</a:t>
                </a:r>
                <a:r>
                  <a:rPr lang="en-US" sz="2000" b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sqm</a:t>
                </a:r>
                <a:r>
                  <a:rPr lang="en-US" sz="2000" b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]=962[#]</a:t>
                </a:r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US" sz="2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053" y="5145884"/>
                <a:ext cx="4445809" cy="1162882"/>
              </a:xfrm>
              <a:prstGeom prst="rect">
                <a:avLst/>
              </a:prstGeom>
              <a:blipFill>
                <a:blip r:embed="rId4"/>
                <a:stretch>
                  <a:fillRect t="-41361" r="-23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/>
              <p:cNvSpPr txBox="1"/>
              <p:nvPr/>
            </p:nvSpPr>
            <p:spPr>
              <a:xfrm>
                <a:off x="0" y="2951897"/>
                <a:ext cx="4779750" cy="14934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GB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#</m:t>
                              </m:r>
                              <m:r>
                                <a:rPr lang="en-GB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𝑷</m:t>
                              </m:r>
                            </m:num>
                            <m:den>
                              <m:r>
                                <a:rPr lang="en-GB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𝑽</m:t>
                              </m:r>
                              <m:r>
                                <a:rPr lang="en-GB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 panose="020B0606030504020204" pitchFamily="34" charset="0"/>
                                </a:rPr>
                                <m:t>∙</m:t>
                              </m:r>
                              <m:r>
                                <a:rPr lang="en-GB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𝑻</m:t>
                              </m:r>
                            </m:den>
                          </m:f>
                        </m:e>
                      </m:d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 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0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𝒅𝑷</m:t>
                          </m:r>
                        </m:num>
                        <m:den>
                          <m:r>
                            <a:rPr lang="en-GB" sz="20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𝜺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𝒃𝑵𝑷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000" b="1" i="1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𝒅𝑷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0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𝒖</m:t>
                      </m:r>
                      <m:f>
                        <m:fPr>
                          <m:ctrlPr>
                            <a:rPr lang="en-GB" sz="20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0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𝑷</m:t>
                          </m:r>
                        </m:num>
                        <m:den>
                          <m:r>
                            <a:rPr lang="en-GB" sz="20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𝑵</m:t>
                          </m:r>
                        </m:den>
                      </m:f>
                    </m:oMath>
                  </m:oMathPara>
                </a14:m>
                <a:endParaRPr lang="en-US" sz="2000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US" sz="20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GB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#</m:t>
                              </m:r>
                              <m:r>
                                <a:rPr lang="en-GB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𝑵</m:t>
                              </m:r>
                            </m:num>
                            <m:den>
                              <m:r>
                                <a:rPr lang="en-GB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𝑽</m:t>
                              </m:r>
                              <m:r>
                                <a:rPr lang="en-GB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 panose="020B0606030504020204" pitchFamily="34" charset="0"/>
                                </a:rPr>
                                <m:t>∙</m:t>
                              </m:r>
                              <m:r>
                                <a:rPr lang="en-GB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𝑻</m:t>
                              </m:r>
                            </m:den>
                          </m:f>
                        </m:e>
                      </m:d>
                      <m:r>
                        <a:rPr lang="en-GB" sz="20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  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0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</m:t>
                          </m:r>
                          <m:r>
                            <a:rPr lang="en-GB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𝑵</m:t>
                          </m:r>
                        </m:num>
                        <m:den>
                          <m:r>
                            <a:rPr lang="en-GB" sz="20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0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0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0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𝒃𝑵𝑷</m:t>
                      </m:r>
                      <m:r>
                        <a:rPr lang="en-GB" sz="20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r>
                        <a:rPr lang="en-GB" sz="20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𝒓𝑵</m:t>
                      </m:r>
                    </m:oMath>
                  </m:oMathPara>
                </a14:m>
                <a:endParaRPr lang="en-US" sz="20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51897"/>
                <a:ext cx="4779750" cy="1493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 bwMode="auto">
          <a:xfrm>
            <a:off x="9225559" y="2834604"/>
            <a:ext cx="814265" cy="7248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/>
          <p:cNvSpPr/>
          <p:nvPr/>
        </p:nvSpPr>
        <p:spPr>
          <a:xfrm>
            <a:off x="9875637" y="3375661"/>
            <a:ext cx="11881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400" b="1" dirty="0" err="1" smtClean="0">
                <a:solidFill>
                  <a:schemeClr val="accent3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uP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/N</a:t>
            </a:r>
            <a:endParaRPr lang="en-US" sz="1800" b="1" dirty="0">
              <a:solidFill>
                <a:schemeClr val="accent3">
                  <a:lumMod val="7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95200" y="1384756"/>
                <a:ext cx="3683782" cy="10464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GB" sz="20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Parameters:</a:t>
                </a:r>
                <a:endParaRPr lang="en-GB" sz="1000" dirty="0" smtClean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𝑃</m:t>
                        </m:r>
                      </m:e>
                      <m:sub>
                        <m:r>
                          <a:rPr lang="en-GB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𝑁</m:t>
                        </m:r>
                      </m:e>
                      <m:sub>
                        <m:r>
                          <a:rPr lang="en-GB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, V </a:t>
                </a:r>
                <a:r>
                  <a:rPr lang="el-GR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ε</a:t>
                </a:r>
                <a:r>
                  <a:rPr lang="en-GB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, r, d, b as before.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en-GB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u = 2 (arbitrary)</a:t>
                </a: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00" y="1384756"/>
                <a:ext cx="3683782" cy="1046440"/>
              </a:xfrm>
              <a:prstGeom prst="rect">
                <a:avLst/>
              </a:prstGeom>
              <a:blipFill>
                <a:blip r:embed="rId6"/>
                <a:stretch>
                  <a:fillRect t="-75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Callout 24"/>
          <p:cNvSpPr/>
          <p:nvPr/>
        </p:nvSpPr>
        <p:spPr bwMode="auto">
          <a:xfrm>
            <a:off x="191714" y="2206352"/>
            <a:ext cx="936104" cy="524998"/>
          </a:xfrm>
          <a:prstGeom prst="wedgeEllipseCallout">
            <a:avLst>
              <a:gd name="adj1" fmla="val 17833"/>
              <a:gd name="adj2" fmla="val 78829"/>
            </a:avLst>
          </a:prstGeom>
          <a:solidFill>
            <a:schemeClr val="accent4"/>
          </a:solidFill>
          <a:ln w="9525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units</a:t>
            </a: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Oval Callout 25"/>
          <p:cNvSpPr/>
          <p:nvPr/>
        </p:nvSpPr>
        <p:spPr bwMode="auto">
          <a:xfrm>
            <a:off x="2229692" y="2229270"/>
            <a:ext cx="1674368" cy="524998"/>
          </a:xfrm>
          <a:prstGeom prst="wedgeEllipseCallout">
            <a:avLst>
              <a:gd name="adj1" fmla="val -41580"/>
              <a:gd name="adj2" fmla="val 87900"/>
            </a:avLst>
          </a:prstGeom>
          <a:solidFill>
            <a:schemeClr val="accent4"/>
          </a:solidFill>
          <a:ln w="9525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equations</a:t>
            </a: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Oval Callout 27"/>
          <p:cNvSpPr/>
          <p:nvPr/>
        </p:nvSpPr>
        <p:spPr bwMode="auto">
          <a:xfrm>
            <a:off x="10224697" y="4354577"/>
            <a:ext cx="1682153" cy="524998"/>
          </a:xfrm>
          <a:prstGeom prst="wedgeEllipseCallout">
            <a:avLst>
              <a:gd name="adj1" fmla="val -18972"/>
              <a:gd name="adj2" fmla="val 80643"/>
            </a:avLst>
          </a:prstGeom>
          <a:solidFill>
            <a:schemeClr val="accent4"/>
          </a:solidFill>
          <a:ln w="9525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equilibria</a:t>
            </a: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383627" y="4881580"/>
                <a:ext cx="6614528" cy="1691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GB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When N is very small </a:t>
                </a:r>
                <a:br>
                  <a:rPr lang="en-GB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</a:br>
                <a:r>
                  <a:rPr lang="en-GB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(i.e. not much prey available), </a:t>
                </a:r>
                <a:br>
                  <a:rPr lang="en-GB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</a:br>
                <a:r>
                  <a:rPr lang="en-GB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GB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𝒖</m:t>
                    </m:r>
                    <m:f>
                      <m:fPr>
                        <m:ctrlPr>
                          <a:rPr lang="en-GB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𝑷</m:t>
                        </m:r>
                      </m:num>
                      <m:den>
                        <m:r>
                          <a:rPr lang="en-GB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𝑵</m:t>
                        </m:r>
                      </m:den>
                    </m:f>
                  </m:oMath>
                </a14:m>
                <a:r>
                  <a:rPr lang="en-GB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factor becomes very large, </a:t>
                </a:r>
                <a:br>
                  <a:rPr lang="en-GB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</a:br>
                <a:r>
                  <a:rPr lang="en-GB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and many predators die (due to hunger). </a:t>
                </a:r>
                <a:br>
                  <a:rPr lang="en-GB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</a:br>
                <a:r>
                  <a:rPr lang="en-GB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When N is </a:t>
                </a:r>
                <a:r>
                  <a:rPr lang="en-GB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very </a:t>
                </a:r>
                <a:r>
                  <a:rPr lang="en-GB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big, then </a:t>
                </a:r>
                <a:r>
                  <a:rPr lang="en-GB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GB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𝒖</m:t>
                    </m:r>
                    <m:f>
                      <m:fPr>
                        <m:ctrlPr>
                          <a:rPr lang="en-GB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𝑷</m:t>
                        </m:r>
                      </m:num>
                      <m:den>
                        <m:r>
                          <a:rPr lang="en-GB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𝑵</m:t>
                        </m:r>
                      </m:den>
                    </m:f>
                  </m:oMath>
                </a14:m>
                <a:r>
                  <a:rPr lang="en-GB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factor </a:t>
                </a:r>
                <a:r>
                  <a:rPr lang="en-GB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becomes very small.</a:t>
                </a: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27" y="4881580"/>
                <a:ext cx="6614528" cy="1691489"/>
              </a:xfrm>
              <a:prstGeom prst="rect">
                <a:avLst/>
              </a:prstGeom>
              <a:blipFill>
                <a:blip r:embed="rId7"/>
                <a:stretch>
                  <a:fillRect t="-39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rved Left Arrow 2"/>
          <p:cNvSpPr/>
          <p:nvPr/>
        </p:nvSpPr>
        <p:spPr bwMode="auto">
          <a:xfrm rot="20085314">
            <a:off x="4637386" y="3026982"/>
            <a:ext cx="576064" cy="2102740"/>
          </a:xfrm>
          <a:prstGeom prst="curvedLeftArrow">
            <a:avLst>
              <a:gd name="adj1" fmla="val 7283"/>
              <a:gd name="adj2" fmla="val 29184"/>
              <a:gd name="adj3" fmla="val 22544"/>
            </a:avLst>
          </a:prstGeom>
          <a:solidFill>
            <a:schemeClr val="accent3"/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016125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81" y="363830"/>
            <a:ext cx="11095473" cy="588818"/>
          </a:xfrm>
        </p:spPr>
        <p:txBody>
          <a:bodyPr/>
          <a:lstStyle/>
          <a:p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Lotka-Volterra</a:t>
            </a:r>
            <a:r>
              <a:rPr lang="en-GB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Predator-Prey: Mortality due to hunger</a:t>
            </a:r>
            <a:endParaRPr lang="en-GB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78502" y="5339038"/>
            <a:ext cx="97614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500" b="1" dirty="0" smtClean="0">
                <a:solidFill>
                  <a:schemeClr val="bg1"/>
                </a:solidFill>
              </a:rPr>
              <a:t>© Benny </a:t>
            </a:r>
            <a:r>
              <a:rPr lang="en-GB" sz="500" b="1" dirty="0">
                <a:solidFill>
                  <a:schemeClr val="bg1"/>
                </a:solidFill>
              </a:rPr>
              <a:t>Trapp</a:t>
            </a:r>
            <a:r>
              <a:rPr lang="en-GB" sz="400" dirty="0">
                <a:solidFill>
                  <a:schemeClr val="bg1"/>
                </a:solidFill>
              </a:rPr>
              <a:t>,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400" dirty="0" smtClean="0">
                <a:solidFill>
                  <a:schemeClr val="bg1"/>
                </a:solidFill>
              </a:rPr>
              <a:t>CC </a:t>
            </a:r>
            <a:r>
              <a:rPr lang="en-GB" sz="400" dirty="0">
                <a:solidFill>
                  <a:schemeClr val="bg1"/>
                </a:solidFill>
              </a:rPr>
              <a:t>BY 3.0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&lt;</a:t>
            </a:r>
            <a:r>
              <a:rPr lang="en-GB" sz="200" dirty="0">
                <a:solidFill>
                  <a:schemeClr val="bg1"/>
                </a:solidFill>
              </a:rPr>
              <a:t>https://creativecommons.org/licenses/by/3.0&gt;, </a:t>
            </a:r>
            <a:endParaRPr lang="en-GB" sz="2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via </a:t>
            </a:r>
            <a:r>
              <a:rPr lang="en-GB" sz="200" dirty="0">
                <a:solidFill>
                  <a:schemeClr val="bg1"/>
                </a:solidFill>
              </a:rPr>
              <a:t>Wikimedia Commons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334664" y="1340768"/>
                <a:ext cx="4362484" cy="17724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𝒅𝑷</m:t>
                          </m:r>
                        </m:num>
                        <m:den>
                          <m:r>
                            <a:rPr lang="en-GB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𝜺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𝒃𝑵𝑷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𝒅𝑷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𝒖</m:t>
                      </m:r>
                      <m:f>
                        <m:fPr>
                          <m:ctrlPr>
                            <a:rPr lang="en-GB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𝑷</m:t>
                          </m:r>
                        </m:num>
                        <m:den>
                          <m:r>
                            <a:rPr lang="en-GB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𝑵</m:t>
                          </m:r>
                        </m:den>
                      </m:f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,</m:t>
                      </m:r>
                    </m:oMath>
                  </m:oMathPara>
                </a14:m>
                <a:endParaRPr lang="en-GB" sz="2400" b="1" i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>
                  <a:spcBef>
                    <a:spcPts val="0"/>
                  </a:spcBef>
                </a:pPr>
                <a:endParaRPr lang="en-GB" sz="2400" b="1" i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</m:t>
                          </m:r>
                          <m:r>
                            <a:rPr lang="en-GB" sz="24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𝑵</m:t>
                          </m:r>
                        </m:num>
                        <m:den>
                          <m:r>
                            <a:rPr lang="en-GB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𝒃𝑵𝑷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𝒓𝑵</m:t>
                      </m:r>
                    </m:oMath>
                  </m:oMathPara>
                </a14:m>
                <a:endParaRPr lang="en-US" sz="24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64" y="1340768"/>
                <a:ext cx="4362484" cy="1772408"/>
              </a:xfrm>
              <a:prstGeom prst="rect">
                <a:avLst/>
              </a:prstGeom>
              <a:blipFill>
                <a:blip r:embed="rId4"/>
                <a:stretch>
                  <a:fillRect l="-1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006" y="1169888"/>
            <a:ext cx="7478518" cy="496238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334664" y="3501296"/>
            <a:ext cx="3709256" cy="28800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4664" y="3710205"/>
            <a:ext cx="3683782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Populations </a:t>
            </a: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beetles and lizards </a:t>
            </a: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oscillate every, approximately, </a:t>
            </a:r>
          </a:p>
          <a:p>
            <a:pPr algn="ctr">
              <a:spcBef>
                <a:spcPts val="0"/>
              </a:spcBef>
            </a:pP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 years.</a:t>
            </a:r>
          </a:p>
          <a:p>
            <a:pPr algn="ctr">
              <a:spcBef>
                <a:spcPts val="0"/>
              </a:spcBef>
            </a:pP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because predators die faster when there is little prey. </a:t>
            </a:r>
          </a:p>
          <a:p>
            <a:pPr algn="ctr">
              <a:spcBef>
                <a:spcPts val="0"/>
              </a:spcBef>
            </a:pP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Then, prey gets the change to recover also faster (compared to the first case). </a:t>
            </a: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So, the system oscillates more often than without the </a:t>
            </a:r>
            <a:r>
              <a:rPr lang="en-GB" dirty="0" smtClean="0">
                <a:solidFill>
                  <a:schemeClr val="accent3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hunger factor</a:t>
            </a: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GB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552028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 bwMode="auto">
          <a:xfrm>
            <a:off x="228329" y="3933056"/>
            <a:ext cx="3801515" cy="23762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477" y="952647"/>
            <a:ext cx="7818295" cy="5187841"/>
          </a:xfrm>
          <a:prstGeom prst="rect">
            <a:avLst/>
          </a:prstGeom>
        </p:spPr>
      </p:pic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81" y="363830"/>
            <a:ext cx="11095473" cy="588818"/>
          </a:xfrm>
        </p:spPr>
        <p:txBody>
          <a:bodyPr/>
          <a:lstStyle/>
          <a:p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Lotka-Volterra</a:t>
            </a:r>
            <a:r>
              <a:rPr lang="en-GB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Predator-Prey: Mortality due to hunger</a:t>
            </a:r>
            <a:endParaRPr lang="en-GB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8630961" y="6541200"/>
            <a:ext cx="324492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700" b="1" kern="1200">
                <a:solidFill>
                  <a:schemeClr val="bg1"/>
                </a:solidFill>
                <a:latin typeface="+mn-lt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8178502" y="5339038"/>
            <a:ext cx="97614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500" b="1" dirty="0" smtClean="0">
                <a:solidFill>
                  <a:schemeClr val="bg1"/>
                </a:solidFill>
              </a:rPr>
              <a:t>© Benny </a:t>
            </a:r>
            <a:r>
              <a:rPr lang="en-GB" sz="500" b="1" dirty="0">
                <a:solidFill>
                  <a:schemeClr val="bg1"/>
                </a:solidFill>
              </a:rPr>
              <a:t>Trapp</a:t>
            </a:r>
            <a:r>
              <a:rPr lang="en-GB" sz="400" dirty="0">
                <a:solidFill>
                  <a:schemeClr val="bg1"/>
                </a:solidFill>
              </a:rPr>
              <a:t>,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400" dirty="0" smtClean="0">
                <a:solidFill>
                  <a:schemeClr val="bg1"/>
                </a:solidFill>
              </a:rPr>
              <a:t>CC </a:t>
            </a:r>
            <a:r>
              <a:rPr lang="en-GB" sz="400" dirty="0">
                <a:solidFill>
                  <a:schemeClr val="bg1"/>
                </a:solidFill>
              </a:rPr>
              <a:t>BY 3.0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&lt;</a:t>
            </a:r>
            <a:r>
              <a:rPr lang="en-GB" sz="200" dirty="0">
                <a:solidFill>
                  <a:schemeClr val="bg1"/>
                </a:solidFill>
              </a:rPr>
              <a:t>https://creativecommons.org/licenses/by/3.0&gt;, </a:t>
            </a:r>
            <a:endParaRPr lang="en-GB" sz="2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via </a:t>
            </a:r>
            <a:r>
              <a:rPr lang="en-GB" sz="200" dirty="0">
                <a:solidFill>
                  <a:schemeClr val="bg1"/>
                </a:solidFill>
              </a:rPr>
              <a:t>Wikimedia Commons</a:t>
            </a:r>
          </a:p>
        </p:txBody>
      </p:sp>
      <p:sp>
        <p:nvSpPr>
          <p:cNvPr id="11" name="Down Arrow 10"/>
          <p:cNvSpPr/>
          <p:nvPr/>
        </p:nvSpPr>
        <p:spPr bwMode="auto">
          <a:xfrm>
            <a:off x="7398552" y="4070918"/>
            <a:ext cx="648072" cy="619731"/>
          </a:xfrm>
          <a:prstGeom prst="downArrow">
            <a:avLst/>
          </a:prstGeom>
          <a:solidFill>
            <a:schemeClr val="accent5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334664" y="1340768"/>
                <a:ext cx="4362484" cy="17724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𝒅𝑷</m:t>
                          </m:r>
                        </m:num>
                        <m:den>
                          <m:r>
                            <a:rPr lang="en-GB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𝜺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𝒃𝑵𝑷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𝒅𝑷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𝒖</m:t>
                      </m:r>
                      <m:f>
                        <m:fPr>
                          <m:ctrlPr>
                            <a:rPr lang="en-GB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𝑷</m:t>
                          </m:r>
                        </m:num>
                        <m:den>
                          <m:r>
                            <a:rPr lang="en-GB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𝑵</m:t>
                          </m:r>
                        </m:den>
                      </m:f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,</m:t>
                      </m:r>
                    </m:oMath>
                  </m:oMathPara>
                </a14:m>
                <a:endParaRPr lang="en-GB" sz="2400" b="1" i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>
                  <a:spcBef>
                    <a:spcPts val="0"/>
                  </a:spcBef>
                </a:pPr>
                <a:endParaRPr lang="en-GB" sz="2400" b="1" i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</m:t>
                          </m:r>
                          <m:r>
                            <a:rPr lang="en-GB" sz="24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𝑵</m:t>
                          </m:r>
                        </m:num>
                        <m:den>
                          <m:r>
                            <a:rPr lang="en-GB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𝒃𝑵𝑷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𝒓𝑵</m:t>
                      </m:r>
                    </m:oMath>
                  </m:oMathPara>
                </a14:m>
                <a:endParaRPr lang="en-US" sz="24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64" y="1340768"/>
                <a:ext cx="4362484" cy="1772408"/>
              </a:xfrm>
              <a:prstGeom prst="rect">
                <a:avLst/>
              </a:prstGeom>
              <a:blipFill>
                <a:blip r:embed="rId5"/>
                <a:stretch>
                  <a:fillRect l="-1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304117" y="5378318"/>
                <a:ext cx="3757287" cy="9005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𝑃</m:t>
                        </m:r>
                      </m:e>
                    </m:acc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𝑟</m:t>
                        </m:r>
                      </m:num>
                      <m:den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𝑏</m:t>
                        </m:r>
                      </m:den>
                    </m:f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12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[#/</a:t>
                </a:r>
                <a:r>
                  <a:rPr lang="en-US" dirty="0" err="1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sqm</a:t>
                </a:r>
                <a:r>
                  <a:rPr lang="en-US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]=240[#]</a:t>
                </a:r>
                <a:endParaRPr lang="en-US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𝑁</m:t>
                        </m:r>
                      </m:e>
                    </m:acc>
                    <m:r>
                      <a:rPr lang="en-GB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𝑑</m:t>
                        </m:r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GB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Open Sans" panose="020B0606030504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Open Sans" panose="020B0606030504020204" pitchFamily="34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Open Sans" panose="020B0606030504020204" pitchFamily="34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+4∙</m:t>
                            </m:r>
                            <m:r>
                              <a:rPr lang="en-GB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𝑏</m:t>
                            </m:r>
                            <m:r>
                              <a:rPr lang="en-GB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∙</m:t>
                            </m:r>
                            <m:r>
                              <a:rPr lang="en-GB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𝜀</m:t>
                            </m:r>
                            <m:r>
                              <a:rPr lang="en-GB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∙</m:t>
                            </m:r>
                            <m:r>
                              <a:rPr lang="en-GB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𝑢</m:t>
                            </m:r>
                          </m:e>
                        </m:rad>
                      </m:num>
                      <m:den>
                        <m:r>
                          <a:rPr lang="en-GB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2∙</m:t>
                        </m:r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𝜀</m:t>
                        </m:r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∙</m:t>
                        </m:r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𝑏</m:t>
                        </m:r>
                      </m:den>
                    </m:f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48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[#/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sqm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]=962[#]</a:t>
                </a: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17" y="5378318"/>
                <a:ext cx="3757287" cy="900568"/>
              </a:xfrm>
              <a:prstGeom prst="rect">
                <a:avLst/>
              </a:prstGeom>
              <a:blipFill>
                <a:blip r:embed="rId6"/>
                <a:stretch>
                  <a:fillRect t="-412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196769" y="4134561"/>
            <a:ext cx="368378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populations never reach the equilibrium.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008250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046" y="2133302"/>
            <a:ext cx="6627367" cy="44078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9012431" y="3319155"/>
            <a:ext cx="2816948" cy="18447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81" y="363830"/>
            <a:ext cx="11095473" cy="588818"/>
          </a:xfrm>
        </p:spPr>
        <p:txBody>
          <a:bodyPr/>
          <a:lstStyle/>
          <a:p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Lotka-Volterra</a:t>
            </a:r>
            <a:r>
              <a:rPr lang="en-GB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Predator-Prey: Type II functional response</a:t>
            </a:r>
            <a:endParaRPr lang="en-GB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8630961" y="6541200"/>
            <a:ext cx="324492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700" b="1" kern="1200">
                <a:solidFill>
                  <a:schemeClr val="bg1"/>
                </a:solidFill>
                <a:latin typeface="+mn-lt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fld id="{103EA872-A674-449B-A120-B97244F8E91D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8178502" y="5339038"/>
            <a:ext cx="97614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500" b="1" dirty="0" smtClean="0">
                <a:solidFill>
                  <a:schemeClr val="bg1"/>
                </a:solidFill>
              </a:rPr>
              <a:t>© Benny </a:t>
            </a:r>
            <a:r>
              <a:rPr lang="en-GB" sz="500" b="1" dirty="0">
                <a:solidFill>
                  <a:schemeClr val="bg1"/>
                </a:solidFill>
              </a:rPr>
              <a:t>Trapp</a:t>
            </a:r>
            <a:r>
              <a:rPr lang="en-GB" sz="400" dirty="0">
                <a:solidFill>
                  <a:schemeClr val="bg1"/>
                </a:solidFill>
              </a:rPr>
              <a:t>,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400" dirty="0" smtClean="0">
                <a:solidFill>
                  <a:schemeClr val="bg1"/>
                </a:solidFill>
              </a:rPr>
              <a:t>CC </a:t>
            </a:r>
            <a:r>
              <a:rPr lang="en-GB" sz="400" dirty="0">
                <a:solidFill>
                  <a:schemeClr val="bg1"/>
                </a:solidFill>
              </a:rPr>
              <a:t>BY 3.0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&lt;</a:t>
            </a:r>
            <a:r>
              <a:rPr lang="en-GB" sz="200" dirty="0">
                <a:solidFill>
                  <a:schemeClr val="bg1"/>
                </a:solidFill>
              </a:rPr>
              <a:t>https://creativecommons.org/licenses/by/3.0&gt;, </a:t>
            </a:r>
            <a:endParaRPr lang="en-GB" sz="2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via </a:t>
            </a:r>
            <a:r>
              <a:rPr lang="en-GB" sz="200" dirty="0">
                <a:solidFill>
                  <a:schemeClr val="bg1"/>
                </a:solidFill>
              </a:rPr>
              <a:t>Wikimedia Commons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78591" y="5622916"/>
                <a:ext cx="5616624" cy="753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𝑃</m:t>
                        </m:r>
                      </m:e>
                    </m:acc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∙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𝜀</m:t>
                        </m:r>
                        <m: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∙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𝑟</m:t>
                        </m:r>
                      </m:num>
                      <m:den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𝑏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∙</m:t>
                        </m:r>
                        <m: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𝜀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−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𝑑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)</m:t>
                        </m:r>
                      </m:den>
                    </m:f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12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[#/</a:t>
                </a:r>
                <a:r>
                  <a:rPr lang="en-US" sz="2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sqm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]=</a:t>
                </a:r>
                <a:r>
                  <a:rPr lang="en-US" sz="20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241[#]</a:t>
                </a: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𝑁</m:t>
                        </m:r>
                      </m:e>
                    </m:acc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∙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𝑑</m:t>
                        </m:r>
                      </m:num>
                      <m:den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𝑏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∙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𝜀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−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𝑑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)</m:t>
                        </m:r>
                      </m:den>
                    </m:f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=4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1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[#/</a:t>
                </a:r>
                <a:r>
                  <a:rPr lang="en-US" sz="2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sqm</a:t>
                </a:r>
                <a:r>
                  <a:rPr lang="en-US" sz="20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]=815[#]</a:t>
                </a: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1" y="5622916"/>
                <a:ext cx="5616624" cy="753027"/>
              </a:xfrm>
              <a:prstGeom prst="rect">
                <a:avLst/>
              </a:prstGeom>
              <a:blipFill>
                <a:blip r:embed="rId5"/>
                <a:stretch>
                  <a:fillRect t="-90323" b="-1314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190550" y="3071902"/>
                <a:ext cx="5184576" cy="16553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GB" sz="2400" b="1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𝑪</m:t>
                    </m:r>
                    <m:r>
                      <a:rPr lang="en-GB" sz="2400" b="1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f>
                      <m:fPr>
                        <m:ctrlPr>
                          <a:rPr lang="en-GB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𝒃</m:t>
                        </m:r>
                        <m:r>
                          <a:rPr lang="en-GB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∙</m:t>
                        </m:r>
                        <m:r>
                          <a:rPr lang="en-GB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𝑵</m:t>
                        </m:r>
                        <m:r>
                          <a:rPr lang="en-GB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∙</m:t>
                        </m:r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𝒎𝒂𝒙</m:t>
                            </m:r>
                          </m:sub>
                        </m:sSub>
                      </m:num>
                      <m:den>
                        <m:r>
                          <a:rPr lang="en-GB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𝒃</m:t>
                        </m:r>
                        <m:r>
                          <a:rPr lang="en-GB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∙</m:t>
                        </m:r>
                        <m:r>
                          <a:rPr lang="en-GB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𝒏</m:t>
                        </m:r>
                        <m:r>
                          <a:rPr lang="en-GB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𝒎𝒂𝒙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1" i="1" dirty="0" smtClean="0">
                    <a:solidFill>
                      <a:schemeClr val="accent3">
                        <a:lumMod val="75000"/>
                      </a:schemeClr>
                    </a:solidFill>
                    <a:latin typeface="Cambria Math" panose="02040503050406030204" pitchFamily="18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,</a:t>
                </a:r>
              </a:p>
              <a:p>
                <a:pPr>
                  <a:spcBef>
                    <a:spcPts val="0"/>
                  </a:spcBef>
                </a:pPr>
                <a:endParaRPr lang="en-US" sz="2400" b="1" i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𝒅𝑷</m:t>
                          </m:r>
                        </m:num>
                        <m:den>
                          <m:r>
                            <a:rPr lang="en-GB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𝜺</m:t>
                      </m:r>
                      <m:r>
                        <a:rPr lang="en-GB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𝑪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𝑷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𝒅𝑷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,  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</m:t>
                          </m:r>
                          <m:r>
                            <a:rPr lang="en-GB" sz="24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𝑵</m:t>
                          </m:r>
                        </m:num>
                        <m:den>
                          <m:r>
                            <a:rPr lang="en-GB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𝑪</m:t>
                      </m:r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𝑷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𝒓𝑵</m:t>
                      </m:r>
                    </m:oMath>
                  </m:oMathPara>
                </a14:m>
                <a:endParaRPr lang="en-US" sz="24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50" y="3071902"/>
                <a:ext cx="5184576" cy="1655390"/>
              </a:xfrm>
              <a:prstGeom prst="rect">
                <a:avLst/>
              </a:prstGeom>
              <a:blipFill>
                <a:blip r:embed="rId6"/>
                <a:stretch>
                  <a:fillRect t="-1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8579014" y="1202765"/>
                <a:ext cx="368378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GB" sz="20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Parameters:</a:t>
                </a:r>
                <a:endParaRPr lang="en-GB" sz="1000" dirty="0" smtClean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𝑃</m:t>
                        </m:r>
                      </m:e>
                      <m:sub>
                        <m:r>
                          <a:rPr lang="en-GB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𝑁</m:t>
                        </m:r>
                      </m:e>
                      <m:sub>
                        <m:r>
                          <a:rPr lang="en-GB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, V </a:t>
                </a:r>
                <a:r>
                  <a:rPr lang="el-GR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ε</a:t>
                </a:r>
                <a:r>
                  <a:rPr lang="en-GB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, r, d, b as before.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014" y="1202765"/>
                <a:ext cx="3683782" cy="553998"/>
              </a:xfrm>
              <a:prstGeom prst="rect">
                <a:avLst/>
              </a:prstGeom>
              <a:blipFill>
                <a:blip r:embed="rId7"/>
                <a:stretch>
                  <a:fillRect t="-14286" b="-208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9012431" y="3440378"/>
            <a:ext cx="2816949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 </a:t>
            </a:r>
            <a:r>
              <a:rPr lang="en-GB" dirty="0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N</a:t>
            </a: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very small, consumption c approaches </a:t>
            </a:r>
            <a:r>
              <a:rPr lang="en-GB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bN.</a:t>
            </a:r>
            <a:endParaRPr lang="en-GB" dirty="0" smtClean="0"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 </a:t>
            </a:r>
            <a:r>
              <a:rPr lang="en-GB" dirty="0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N</a:t>
            </a:r>
            <a:r>
              <a:rPr lang="en-GB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very large, consumption approaches </a:t>
            </a:r>
            <a:r>
              <a:rPr lang="en-GB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Cmax</a:t>
            </a:r>
            <a:r>
              <a:rPr lang="en-GB" dirty="0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  <a:p>
            <a:pPr algn="ctr"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34566" y="1202765"/>
            <a:ext cx="3315013" cy="1654889"/>
            <a:chOff x="-3769890" y="3439469"/>
            <a:chExt cx="3315013" cy="1654889"/>
          </a:xfrm>
        </p:grpSpPr>
        <p:sp>
          <p:nvSpPr>
            <p:cNvPr id="16" name="Rectangle 15"/>
            <p:cNvSpPr/>
            <p:nvPr/>
          </p:nvSpPr>
          <p:spPr bwMode="auto">
            <a:xfrm>
              <a:off x="-3769890" y="3439469"/>
              <a:ext cx="3116554" cy="162057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-2113706" y="3587495"/>
              <a:ext cx="1028456" cy="1028456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dirty="0" err="1" smtClean="0">
                <a:ln>
                  <a:noFill/>
                </a:ln>
                <a:effectLst/>
                <a:latin typeface="+mn-lt"/>
                <a:ea typeface="ＭＳ Ｐゴシック" pitchFamily="-80" charset="-128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-3696597" y="3562911"/>
              <a:ext cx="1026079" cy="1077624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dirty="0" err="1" smtClean="0">
                <a:ln>
                  <a:noFill/>
                </a:ln>
                <a:effectLst/>
                <a:latin typeface="+mn-lt"/>
                <a:ea typeface="ＭＳ Ｐゴシック" pitchFamily="-80" charset="-128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2031564" y="3911882"/>
              <a:ext cx="8641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2000" b="1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rPr>
                <a:t>P</a:t>
              </a:r>
              <a:endParaRPr lang="en-US" b="1" i="1" dirty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-3619868" y="3911882"/>
              <a:ext cx="86217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2000" b="1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rPr>
                <a:t>N</a:t>
              </a:r>
              <a:endParaRPr lang="en-US" b="1" i="1" dirty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endParaRPr>
            </a:p>
          </p:txBody>
        </p:sp>
        <p:sp>
          <p:nvSpPr>
            <p:cNvPr id="23" name="Curved Right Arrow 22"/>
            <p:cNvSpPr/>
            <p:nvPr/>
          </p:nvSpPr>
          <p:spPr bwMode="auto">
            <a:xfrm rot="16200000">
              <a:off x="-3392966" y="4322257"/>
              <a:ext cx="438456" cy="541577"/>
            </a:xfrm>
            <a:prstGeom prst="curvedRightArrow">
              <a:avLst>
                <a:gd name="adj1" fmla="val 3516"/>
                <a:gd name="adj2" fmla="val 29576"/>
                <a:gd name="adj3" fmla="val 25000"/>
              </a:avLst>
            </a:prstGeom>
            <a:solidFill>
              <a:schemeClr val="accent4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dirty="0" err="1" smtClean="0">
                <a:ln>
                  <a:noFill/>
                </a:ln>
                <a:effectLst/>
                <a:latin typeface="+mn-lt"/>
                <a:ea typeface="ＭＳ Ｐゴシック" pitchFamily="-80" charset="-128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-3616142" y="4725026"/>
              <a:ext cx="8621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1800" b="1" i="1" dirty="0" smtClean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rPr>
                <a:t>r</a:t>
              </a:r>
              <a:endParaRPr lang="en-US" sz="1400" b="1" i="1" dirty="0">
                <a:solidFill>
                  <a:schemeClr val="accent6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 bwMode="auto">
            <a:xfrm>
              <a:off x="-2902949" y="4101723"/>
              <a:ext cx="1077275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" name="Rectangle 26"/>
            <p:cNvSpPr/>
            <p:nvPr/>
          </p:nvSpPr>
          <p:spPr>
            <a:xfrm>
              <a:off x="-2821718" y="3770337"/>
              <a:ext cx="8621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l-GR" sz="1800" b="1" i="1" dirty="0" smtClean="0">
                  <a:solidFill>
                    <a:srgbClr val="0033CC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rPr>
                <a:t>ε</a:t>
              </a:r>
              <a:r>
                <a:rPr lang="en-US" sz="1800" b="1" i="1" dirty="0" smtClean="0">
                  <a:solidFill>
                    <a:schemeClr val="accent3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rPr>
                <a:t>C</a:t>
              </a:r>
              <a:r>
                <a:rPr lang="en-US" sz="1800" b="1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rPr>
                <a:t>P</a:t>
              </a:r>
              <a:endParaRPr lang="en-US" sz="1400" b="1" i="1" dirty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 bwMode="auto">
            <a:xfrm>
              <a:off x="-1426567" y="4246604"/>
              <a:ext cx="418028" cy="37212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Rectangle 28"/>
            <p:cNvSpPr/>
            <p:nvPr/>
          </p:nvSpPr>
          <p:spPr>
            <a:xfrm>
              <a:off x="-1317052" y="4611596"/>
              <a:ext cx="8621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1800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rPr>
                <a:t>𝑑</a:t>
              </a:r>
              <a:r>
                <a:rPr lang="en-US" sz="1800" b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rPr>
                <a:t>P</a:t>
              </a:r>
              <a:endParaRPr lang="en-US" sz="1400" b="1" dirty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1" name="Oval Callout 30"/>
          <p:cNvSpPr/>
          <p:nvPr/>
        </p:nvSpPr>
        <p:spPr bwMode="auto">
          <a:xfrm>
            <a:off x="3451120" y="3126282"/>
            <a:ext cx="1674368" cy="524998"/>
          </a:xfrm>
          <a:prstGeom prst="wedgeEllipseCallout">
            <a:avLst>
              <a:gd name="adj1" fmla="val -41580"/>
              <a:gd name="adj2" fmla="val 87900"/>
            </a:avLst>
          </a:prstGeom>
          <a:solidFill>
            <a:schemeClr val="accent4"/>
          </a:solidFill>
          <a:ln w="9525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equations</a:t>
            </a: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Oval Callout 31"/>
          <p:cNvSpPr/>
          <p:nvPr/>
        </p:nvSpPr>
        <p:spPr bwMode="auto">
          <a:xfrm>
            <a:off x="258294" y="4792471"/>
            <a:ext cx="1682153" cy="524998"/>
          </a:xfrm>
          <a:prstGeom prst="wedgeEllipseCallout">
            <a:avLst>
              <a:gd name="adj1" fmla="val -37092"/>
              <a:gd name="adj2" fmla="val 105088"/>
            </a:avLst>
          </a:prstGeom>
          <a:solidFill>
            <a:schemeClr val="accent4"/>
          </a:solidFill>
          <a:ln w="9525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equilibria</a:t>
            </a: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0712937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 w="9525" cap="flat" cmpd="sng" algn="ctr">
          <a:solidFill>
            <a:schemeClr val="accent4"/>
          </a:solidFill>
          <a:prstDash val="solid"/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 DTU Template.potx" id="{DCBB0D47-5BC6-435C-9126-D3D343B0B928}" vid="{2DC669D5-2566-4482-AB47-A5699F5A435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FormConfiguration><![CDATA[{"formFields":[],"formDataEntries":[]}]]></TemplafySlideFormConfiguration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12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13.xml><?xml version="1.0" encoding="utf-8"?>
<TemplafySlideFormConfiguration><![CDATA[{"formFields":[],"formDataEntries":[]}]]></TemplafySlideFormConfiguration>
</file>

<file path=customXml/item14.xml><?xml version="1.0" encoding="utf-8"?>
<TemplafySlideFormConfiguration><![CDATA[{"formFields":[],"formDataEntries":[]}]]></TemplafySlideFormConfiguration>
</file>

<file path=customXml/item15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16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17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18.xml><?xml version="1.0" encoding="utf-8"?>
<TemplafySlideFormConfiguration><![CDATA[{"formFields":[],"formDataEntries":[]}]]></TemplafySlideFormConfiguration>
</file>

<file path=customXml/item19.xml><?xml version="1.0" encoding="utf-8"?>
<TemplafySlideFormConfiguration><![CDATA[{"formFields":[],"formDataEntries":[]}]]></TemplafySlideFormConfiguration>
</file>

<file path=customXml/item2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20.xml><?xml version="1.0" encoding="utf-8"?>
<TemplafySlideFormConfiguration><![CDATA[{"formFields":[],"formDataEntries":[]}]]></TemplafySlideFormConfiguration>
</file>

<file path=customXml/item21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22.xml><?xml version="1.0" encoding="utf-8"?>
<TemplafySlideFormConfiguration><![CDATA[{"formFields":[],"formDataEntries":[]}]]></TemplafySlideFormConfiguration>
</file>

<file path=customXml/item23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24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25.xml><?xml version="1.0" encoding="utf-8"?>
<TemplafySlideFormConfiguration><![CDATA[{"formFields":[],"formDataEntries":[]}]]></TemplafySlideFormConfiguration>
</file>

<file path=customXml/item26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27.xml><?xml version="1.0" encoding="utf-8"?>
<TemplafySlideFormConfiguration><![CDATA[{"formFields":[],"formDataEntries":[]}]]></TemplafySlideFormConfiguration>
</file>

<file path=customXml/item28.xml><?xml version="1.0" encoding="utf-8"?>
<TemplafySlideFormConfiguration><![CDATA[{"formFields":[],"formDataEntries":[]}]]></TemplafySlideFormConfiguration>
</file>

<file path=customXml/item29.xml><?xml version="1.0" encoding="utf-8"?>
<TemplafySlideFormConfiguration><![CDATA[{"formFields":[],"formDataEntries":[]}]]></TemplafySlideFormConfiguration>
</file>

<file path=customXml/item3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30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4.xml><?xml version="1.0" encoding="utf-8"?>
<TemplafySlideFormConfiguration><![CDATA[{"formFields":[],"formDataEntries":[]}]]></TemplafySlideFormConfiguration>
</file>

<file path=customXml/item5.xml><?xml version="1.0" encoding="utf-8"?>
<TemplafyFormConfiguration><![CDATA[{"formFields":[{"required":false,"helpTexts":{"prefix":"","postfix":""},"spacing":{},"type":"datePicker","name":"Date","label":"Date","fullyQualifiedName":"Date"},{"required":false,"placeholder":"","lines":0,"helpTexts":{"prefix":"","postfix":""},"spacing":{},"type":"textBox","name":"PresentationTitle","label":"Presentation title","fullyQualifiedName":"PresentationTitle"}],"formDataEntries":[{"name":"Date","value":"FMICnAp+hPrubYWITyK08Q=="},{"name":"PresentationTitle","value":"AvlRTH9CWmogWkr2wzBeunOLXQaMfPEECzSA+U0O7uip67tILuYXfynqndFcJZXCTHAJUKplbGNjD+UGUM4uUj07eP87e8bWJLDz65AhW0Y="}]}]]></TemplafyFormConfiguration>
</file>

<file path=customXml/item6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TemplateConfiguration><![CDATA[{"elementsMetadata":[{"type":"shape","id":"3e2bb467-8b42-4c8b-93c8-6cd04590fb8c","elementConfiguration":{"binding":"UserProfile.Offices.Workarea_{{DocumentLanguage}}","disableUpdates":false,"type":"text"}},{"type":"shape","id":"195ca46f-6491-49f5-b421-acea6c84b62c","elementConfiguration":{"format":"{{DateFormats.GeneralDate}}","binding":"Form.Date","disableUpdates":false,"type":"date"}},{"type":"shape","id":"986187ad-f869-4614-ac7b-8322e2e57ef0","elementConfiguration":{"binding":"Form.PresentationTitle","disableUpdates":false,"type":"text"}}],"transformationConfigurations":[{"language":"{{DocumentLanguage}}","disableUpdates":false,"type":"proofingLanguage"}],"templateName":"","templateDescription":"","enableDocumentContentUpdater":true,"version":"1.2"}]]></TemplafyTemplateConfiguration>
</file>

<file path=customXml/item9.xml><?xml version="1.0" encoding="utf-8"?>
<TemplafySlideTemplateConfiguration><![CDATA[{"documentContentValidatorConfiguration":{"enableDocumentContentValidator":false,"documentContentValidatorVersion":0},"elementsMetadata":[],"slideId":"636957681585013765","enableDocumentContentUpdater":true,"version":"1.2"}]]></TemplafySlideTemplateConfiguration>
</file>

<file path=customXml/itemProps1.xml><?xml version="1.0" encoding="utf-8"?>
<ds:datastoreItem xmlns:ds="http://schemas.openxmlformats.org/officeDocument/2006/customXml" ds:itemID="{3A362E96-E404-40A9-8341-DE9ED5DCBE4A}">
  <ds:schemaRefs/>
</ds:datastoreItem>
</file>

<file path=customXml/itemProps10.xml><?xml version="1.0" encoding="utf-8"?>
<ds:datastoreItem xmlns:ds="http://schemas.openxmlformats.org/officeDocument/2006/customXml" ds:itemID="{42D6117E-B922-4142-A86F-EF858AE5401A}">
  <ds:schemaRefs/>
</ds:datastoreItem>
</file>

<file path=customXml/itemProps11.xml><?xml version="1.0" encoding="utf-8"?>
<ds:datastoreItem xmlns:ds="http://schemas.openxmlformats.org/officeDocument/2006/customXml" ds:itemID="{C41A5BB4-F882-4547-8BA1-6EC7F75726D0}">
  <ds:schemaRefs/>
</ds:datastoreItem>
</file>

<file path=customXml/itemProps12.xml><?xml version="1.0" encoding="utf-8"?>
<ds:datastoreItem xmlns:ds="http://schemas.openxmlformats.org/officeDocument/2006/customXml" ds:itemID="{68A48CB6-BD0D-4923-9904-A1B6E74851B2}">
  <ds:schemaRefs/>
</ds:datastoreItem>
</file>

<file path=customXml/itemProps13.xml><?xml version="1.0" encoding="utf-8"?>
<ds:datastoreItem xmlns:ds="http://schemas.openxmlformats.org/officeDocument/2006/customXml" ds:itemID="{0E072B4E-A36F-46B4-B1E6-E0B5B5452B35}">
  <ds:schemaRefs/>
</ds:datastoreItem>
</file>

<file path=customXml/itemProps14.xml><?xml version="1.0" encoding="utf-8"?>
<ds:datastoreItem xmlns:ds="http://schemas.openxmlformats.org/officeDocument/2006/customXml" ds:itemID="{B5C0113C-259E-4E3F-9D1D-35DA00C236D9}">
  <ds:schemaRefs/>
</ds:datastoreItem>
</file>

<file path=customXml/itemProps15.xml><?xml version="1.0" encoding="utf-8"?>
<ds:datastoreItem xmlns:ds="http://schemas.openxmlformats.org/officeDocument/2006/customXml" ds:itemID="{6FBF5841-AE9C-4CD3-9674-C72A5711B5FF}">
  <ds:schemaRefs/>
</ds:datastoreItem>
</file>

<file path=customXml/itemProps16.xml><?xml version="1.0" encoding="utf-8"?>
<ds:datastoreItem xmlns:ds="http://schemas.openxmlformats.org/officeDocument/2006/customXml" ds:itemID="{16DCB46B-35B0-478D-9588-4D959C7B8037}">
  <ds:schemaRefs/>
</ds:datastoreItem>
</file>

<file path=customXml/itemProps17.xml><?xml version="1.0" encoding="utf-8"?>
<ds:datastoreItem xmlns:ds="http://schemas.openxmlformats.org/officeDocument/2006/customXml" ds:itemID="{605C1222-856A-4A3F-A00A-A347D1798971}">
  <ds:schemaRefs/>
</ds:datastoreItem>
</file>

<file path=customXml/itemProps18.xml><?xml version="1.0" encoding="utf-8"?>
<ds:datastoreItem xmlns:ds="http://schemas.openxmlformats.org/officeDocument/2006/customXml" ds:itemID="{7FEA1E6D-AEEC-41D9-9E9A-45BA2EAE1656}">
  <ds:schemaRefs/>
</ds:datastoreItem>
</file>

<file path=customXml/itemProps19.xml><?xml version="1.0" encoding="utf-8"?>
<ds:datastoreItem xmlns:ds="http://schemas.openxmlformats.org/officeDocument/2006/customXml" ds:itemID="{7EABCC40-F0E8-4F90-B8D5-A874C4CA7E46}">
  <ds:schemaRefs/>
</ds:datastoreItem>
</file>

<file path=customXml/itemProps2.xml><?xml version="1.0" encoding="utf-8"?>
<ds:datastoreItem xmlns:ds="http://schemas.openxmlformats.org/officeDocument/2006/customXml" ds:itemID="{E36991EA-6E7F-4B9A-A752-92DFD190AFD8}">
  <ds:schemaRefs/>
</ds:datastoreItem>
</file>

<file path=customXml/itemProps20.xml><?xml version="1.0" encoding="utf-8"?>
<ds:datastoreItem xmlns:ds="http://schemas.openxmlformats.org/officeDocument/2006/customXml" ds:itemID="{F4EE481E-EE7F-4EB6-B3E0-AC3A2D37B6FF}">
  <ds:schemaRefs/>
</ds:datastoreItem>
</file>

<file path=customXml/itemProps21.xml><?xml version="1.0" encoding="utf-8"?>
<ds:datastoreItem xmlns:ds="http://schemas.openxmlformats.org/officeDocument/2006/customXml" ds:itemID="{A7288600-7B79-44C5-95F5-F5C240063F97}">
  <ds:schemaRefs/>
</ds:datastoreItem>
</file>

<file path=customXml/itemProps22.xml><?xml version="1.0" encoding="utf-8"?>
<ds:datastoreItem xmlns:ds="http://schemas.openxmlformats.org/officeDocument/2006/customXml" ds:itemID="{3161ECA5-224A-41CA-B778-9311D7B8D1D6}">
  <ds:schemaRefs/>
</ds:datastoreItem>
</file>

<file path=customXml/itemProps23.xml><?xml version="1.0" encoding="utf-8"?>
<ds:datastoreItem xmlns:ds="http://schemas.openxmlformats.org/officeDocument/2006/customXml" ds:itemID="{1C194956-0A1F-467A-89D0-1D0EA1DFF978}">
  <ds:schemaRefs/>
</ds:datastoreItem>
</file>

<file path=customXml/itemProps24.xml><?xml version="1.0" encoding="utf-8"?>
<ds:datastoreItem xmlns:ds="http://schemas.openxmlformats.org/officeDocument/2006/customXml" ds:itemID="{21831F94-4444-4D4F-BB2F-E26FADF07425}">
  <ds:schemaRefs/>
</ds:datastoreItem>
</file>

<file path=customXml/itemProps25.xml><?xml version="1.0" encoding="utf-8"?>
<ds:datastoreItem xmlns:ds="http://schemas.openxmlformats.org/officeDocument/2006/customXml" ds:itemID="{9B182667-B069-4D33-9CF2-2BB98D229B37}">
  <ds:schemaRefs/>
</ds:datastoreItem>
</file>

<file path=customXml/itemProps26.xml><?xml version="1.0" encoding="utf-8"?>
<ds:datastoreItem xmlns:ds="http://schemas.openxmlformats.org/officeDocument/2006/customXml" ds:itemID="{7624E674-2806-418D-8683-1914E3718EF3}">
  <ds:schemaRefs/>
</ds:datastoreItem>
</file>

<file path=customXml/itemProps27.xml><?xml version="1.0" encoding="utf-8"?>
<ds:datastoreItem xmlns:ds="http://schemas.openxmlformats.org/officeDocument/2006/customXml" ds:itemID="{C6406FEB-B081-4DE3-B790-BA4B3B8258E1}">
  <ds:schemaRefs/>
</ds:datastoreItem>
</file>

<file path=customXml/itemProps28.xml><?xml version="1.0" encoding="utf-8"?>
<ds:datastoreItem xmlns:ds="http://schemas.openxmlformats.org/officeDocument/2006/customXml" ds:itemID="{D0AD008E-2568-4C40-BB9B-69BC44202117}">
  <ds:schemaRefs/>
</ds:datastoreItem>
</file>

<file path=customXml/itemProps29.xml><?xml version="1.0" encoding="utf-8"?>
<ds:datastoreItem xmlns:ds="http://schemas.openxmlformats.org/officeDocument/2006/customXml" ds:itemID="{083224A6-1F93-46D6-9BD8-74187DC6533C}">
  <ds:schemaRefs/>
</ds:datastoreItem>
</file>

<file path=customXml/itemProps3.xml><?xml version="1.0" encoding="utf-8"?>
<ds:datastoreItem xmlns:ds="http://schemas.openxmlformats.org/officeDocument/2006/customXml" ds:itemID="{62747E5F-FD6F-45A3-9F93-615C98DD9CFE}">
  <ds:schemaRefs/>
</ds:datastoreItem>
</file>

<file path=customXml/itemProps30.xml><?xml version="1.0" encoding="utf-8"?>
<ds:datastoreItem xmlns:ds="http://schemas.openxmlformats.org/officeDocument/2006/customXml" ds:itemID="{272CC42E-9F78-4907-808F-18BA95121B1A}">
  <ds:schemaRefs/>
</ds:datastoreItem>
</file>

<file path=customXml/itemProps4.xml><?xml version="1.0" encoding="utf-8"?>
<ds:datastoreItem xmlns:ds="http://schemas.openxmlformats.org/officeDocument/2006/customXml" ds:itemID="{A59C2D90-9BAE-4C2D-A904-8B0F160E01C5}">
  <ds:schemaRefs/>
</ds:datastoreItem>
</file>

<file path=customXml/itemProps5.xml><?xml version="1.0" encoding="utf-8"?>
<ds:datastoreItem xmlns:ds="http://schemas.openxmlformats.org/officeDocument/2006/customXml" ds:itemID="{5B29B696-7354-412C-9B8E-ED20D22F6B23}">
  <ds:schemaRefs/>
</ds:datastoreItem>
</file>

<file path=customXml/itemProps6.xml><?xml version="1.0" encoding="utf-8"?>
<ds:datastoreItem xmlns:ds="http://schemas.openxmlformats.org/officeDocument/2006/customXml" ds:itemID="{917519C2-5F7C-43CD-A079-8CBFFDFF80EA}">
  <ds:schemaRefs/>
</ds:datastoreItem>
</file>

<file path=customXml/itemProps7.xml><?xml version="1.0" encoding="utf-8"?>
<ds:datastoreItem xmlns:ds="http://schemas.openxmlformats.org/officeDocument/2006/customXml" ds:itemID="{179DD4D2-147B-4597-8FE2-9D138D8E1000}">
  <ds:schemaRefs/>
</ds:datastoreItem>
</file>

<file path=customXml/itemProps8.xml><?xml version="1.0" encoding="utf-8"?>
<ds:datastoreItem xmlns:ds="http://schemas.openxmlformats.org/officeDocument/2006/customXml" ds:itemID="{1334258C-C3E7-4029-A615-C886A240FB15}">
  <ds:schemaRefs/>
</ds:datastoreItem>
</file>

<file path=customXml/itemProps9.xml><?xml version="1.0" encoding="utf-8"?>
<ds:datastoreItem xmlns:ds="http://schemas.openxmlformats.org/officeDocument/2006/customXml" ds:itemID="{4D5E1A10-B5E6-482A-9521-846112537EB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 DTU Template</Template>
  <TotalTime>1315</TotalTime>
  <Words>1994</Words>
  <Application>Microsoft Office PowerPoint</Application>
  <PresentationFormat>Custom</PresentationFormat>
  <Paragraphs>263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MS PGothic</vt:lpstr>
      <vt:lpstr>Arial</vt:lpstr>
      <vt:lpstr>Cambria Math</vt:lpstr>
      <vt:lpstr>Ink Free</vt:lpstr>
      <vt:lpstr>Open Sans</vt:lpstr>
      <vt:lpstr>Verdana</vt:lpstr>
      <vt:lpstr>Blank</vt:lpstr>
      <vt:lpstr>Predator-prey systems</vt:lpstr>
      <vt:lpstr>The case: insular geckos on an Aegean islet</vt:lpstr>
      <vt:lpstr>Lotka-Volterra Predator-Prey equations</vt:lpstr>
      <vt:lpstr>Lotka-Volterra Predator-Prey, plot in time (75 years)</vt:lpstr>
      <vt:lpstr>Lotka-Volterra Predator-Prey, phase plane plot</vt:lpstr>
      <vt:lpstr>Lotka-Volterra Predator-Prey: Mortality due to hunger</vt:lpstr>
      <vt:lpstr>Lotka-Volterra Predator-Prey: Mortality due to hunger</vt:lpstr>
      <vt:lpstr>Lotka-Volterra Predator-Prey: Mortality due to hunger</vt:lpstr>
      <vt:lpstr>Lotka-Volterra Predator-Prey: Type II functional response</vt:lpstr>
      <vt:lpstr>Lotka-Volterra Predator-Prey: Type II functional response</vt:lpstr>
      <vt:lpstr>Lotka-Volterra Predator-Prey: Type II functional response</vt:lpstr>
      <vt:lpstr>Lotka-Volterra Predator-Prey: Immigration of predators</vt:lpstr>
      <vt:lpstr>Lotka-Volterra Predator-Prey: Immigration of predators</vt:lpstr>
      <vt:lpstr>Lotka-Volterra Predator-Prey: Immigration of predators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DTU</dc:creator>
  <cp:lastModifiedBy>Amalia Bogri</cp:lastModifiedBy>
  <cp:revision>114</cp:revision>
  <dcterms:created xsi:type="dcterms:W3CDTF">2017-07-31T08:31:56Z</dcterms:created>
  <dcterms:modified xsi:type="dcterms:W3CDTF">2021-09-21T16:17:53Z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enantId">
    <vt:lpwstr>dtu</vt:lpwstr>
  </property>
  <property fmtid="{D5CDD505-2E9C-101B-9397-08002B2CF9AE}" pid="4" name="TemplafyTemplateId">
    <vt:lpwstr>636806498806910458</vt:lpwstr>
  </property>
  <property fmtid="{D5CDD505-2E9C-101B-9397-08002B2CF9AE}" pid="5" name="TemplafyUserProfileId">
    <vt:lpwstr>637303945402291499</vt:lpwstr>
  </property>
  <property fmtid="{D5CDD505-2E9C-101B-9397-08002B2CF9AE}" pid="6" name="TemplafyLanguageCode">
    <vt:lpwstr>en-GB</vt:lpwstr>
  </property>
</Properties>
</file>